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33"/>
  </p:notesMasterIdLst>
  <p:sldIdLst>
    <p:sldId id="256" r:id="rId2"/>
    <p:sldId id="313" r:id="rId3"/>
    <p:sldId id="263" r:id="rId4"/>
    <p:sldId id="262" r:id="rId5"/>
    <p:sldId id="288" r:id="rId6"/>
    <p:sldId id="258" r:id="rId7"/>
    <p:sldId id="287" r:id="rId8"/>
    <p:sldId id="289" r:id="rId9"/>
    <p:sldId id="292" r:id="rId10"/>
    <p:sldId id="298" r:id="rId11"/>
    <p:sldId id="290" r:id="rId12"/>
    <p:sldId id="293" r:id="rId13"/>
    <p:sldId id="297" r:id="rId14"/>
    <p:sldId id="291" r:id="rId15"/>
    <p:sldId id="296" r:id="rId16"/>
    <p:sldId id="302" r:id="rId17"/>
    <p:sldId id="306" r:id="rId18"/>
    <p:sldId id="305" r:id="rId19"/>
    <p:sldId id="294" r:id="rId20"/>
    <p:sldId id="299" r:id="rId21"/>
    <p:sldId id="314" r:id="rId22"/>
    <p:sldId id="315" r:id="rId23"/>
    <p:sldId id="307" r:id="rId24"/>
    <p:sldId id="316" r:id="rId25"/>
    <p:sldId id="308" r:id="rId26"/>
    <p:sldId id="295" r:id="rId27"/>
    <p:sldId id="309" r:id="rId28"/>
    <p:sldId id="310" r:id="rId29"/>
    <p:sldId id="311" r:id="rId30"/>
    <p:sldId id="312" r:id="rId31"/>
    <p:sldId id="285" r:id="rId32"/>
  </p:sldIdLst>
  <p:sldSz cx="15544800" cy="10058400"/>
  <p:notesSz cx="155448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E2D"/>
    <a:srgbClr val="A1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5"/>
    <p:restoredTop sz="94660"/>
  </p:normalViewPr>
  <p:slideViewPr>
    <p:cSldViewPr>
      <p:cViewPr varScale="1">
        <p:scale>
          <a:sx n="117" d="100"/>
          <a:sy n="117" d="100"/>
        </p:scale>
        <p:origin x="216" y="12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35763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05863" y="0"/>
            <a:ext cx="6735762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77D9F-5A96-499A-BB1A-C5D8DFA1E344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49850" y="1257300"/>
            <a:ext cx="52451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54163" y="4840288"/>
            <a:ext cx="12436475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6735763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805863" y="9553575"/>
            <a:ext cx="6735762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0433A-3A7E-4BEF-830F-5B49B751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2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9877"/>
            <a:ext cx="15453994" cy="10019030"/>
          </a:xfrm>
          <a:custGeom>
            <a:avLst/>
            <a:gdLst/>
            <a:ahLst/>
            <a:cxnLst/>
            <a:rect l="l" t="t" r="r" b="b"/>
            <a:pathLst>
              <a:path w="15453994" h="10019030">
                <a:moveTo>
                  <a:pt x="15453944" y="0"/>
                </a:moveTo>
                <a:lnTo>
                  <a:pt x="0" y="0"/>
                </a:lnTo>
                <a:lnTo>
                  <a:pt x="0" y="10018522"/>
                </a:lnTo>
                <a:lnTo>
                  <a:pt x="15453944" y="10018522"/>
                </a:lnTo>
                <a:lnTo>
                  <a:pt x="15453944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9918" y="3623443"/>
            <a:ext cx="11181081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1720" y="5632704"/>
            <a:ext cx="1088136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5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 Light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5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240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05572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 Light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4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85800" y="9245600"/>
            <a:ext cx="14173200" cy="0"/>
          </a:xfrm>
          <a:custGeom>
            <a:avLst/>
            <a:gdLst/>
            <a:ahLst/>
            <a:cxnLst/>
            <a:rect l="l" t="t" r="r" b="b"/>
            <a:pathLst>
              <a:path w="14173200">
                <a:moveTo>
                  <a:pt x="0" y="0"/>
                </a:moveTo>
                <a:lnTo>
                  <a:pt x="14173200" y="0"/>
                </a:lnTo>
              </a:path>
            </a:pathLst>
          </a:custGeom>
          <a:ln w="6350">
            <a:solidFill>
              <a:srgbClr val="161E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 Light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1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 Light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2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6119" y="3966343"/>
            <a:ext cx="3776979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512" y="2184990"/>
            <a:ext cx="14209775" cy="561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161E2D"/>
                </a:solidFill>
                <a:latin typeface="Amazon Ember Light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240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6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29919" y="2767434"/>
            <a:ext cx="14610082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/>
              <a:t>Deploying and Managing Game Servers on AWS</a:t>
            </a:r>
            <a:br>
              <a:rPr lang="en-US" spc="-85" dirty="0"/>
            </a:br>
            <a:r>
              <a:rPr lang="en-US" spc="-85" dirty="0"/>
              <a:t>with CDK  and Docker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432819" y="7595512"/>
            <a:ext cx="3512820" cy="2174240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February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7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1000" y="609600"/>
            <a:ext cx="1236980" cy="734695"/>
            <a:chOff x="682393" y="2895594"/>
            <a:chExt cx="1236980" cy="734695"/>
          </a:xfrm>
        </p:grpSpPr>
        <p:sp>
          <p:nvSpPr>
            <p:cNvPr id="6" name="object 6"/>
            <p:cNvSpPr/>
            <p:nvPr/>
          </p:nvSpPr>
          <p:spPr>
            <a:xfrm>
              <a:off x="734212" y="2895599"/>
              <a:ext cx="1132840" cy="384175"/>
            </a:xfrm>
            <a:custGeom>
              <a:avLst/>
              <a:gdLst/>
              <a:ahLst/>
              <a:cxnLst/>
              <a:rect l="l" t="t" r="r" b="b"/>
              <a:pathLst>
                <a:path w="1132839" h="384175">
                  <a:moveTo>
                    <a:pt x="317258" y="345782"/>
                  </a:moveTo>
                  <a:lnTo>
                    <a:pt x="317233" y="338569"/>
                  </a:lnTo>
                  <a:lnTo>
                    <a:pt x="316293" y="335546"/>
                  </a:lnTo>
                  <a:lnTo>
                    <a:pt x="314388" y="332232"/>
                  </a:lnTo>
                  <a:lnTo>
                    <a:pt x="310984" y="325780"/>
                  </a:lnTo>
                  <a:lnTo>
                    <a:pt x="297561" y="287032"/>
                  </a:lnTo>
                  <a:lnTo>
                    <a:pt x="296405" y="207187"/>
                  </a:lnTo>
                  <a:lnTo>
                    <a:pt x="296405" y="170751"/>
                  </a:lnTo>
                  <a:lnTo>
                    <a:pt x="296405" y="133604"/>
                  </a:lnTo>
                  <a:lnTo>
                    <a:pt x="294259" y="102146"/>
                  </a:lnTo>
                  <a:lnTo>
                    <a:pt x="287845" y="74930"/>
                  </a:lnTo>
                  <a:lnTo>
                    <a:pt x="279247" y="56438"/>
                  </a:lnTo>
                  <a:lnTo>
                    <a:pt x="277164" y="51955"/>
                  </a:lnTo>
                  <a:lnTo>
                    <a:pt x="242697" y="18694"/>
                  </a:lnTo>
                  <a:lnTo>
                    <a:pt x="188912" y="2082"/>
                  </a:lnTo>
                  <a:lnTo>
                    <a:pt x="154673" y="0"/>
                  </a:lnTo>
                  <a:lnTo>
                    <a:pt x="137985" y="495"/>
                  </a:lnTo>
                  <a:lnTo>
                    <a:pt x="90627" y="7848"/>
                  </a:lnTo>
                  <a:lnTo>
                    <a:pt x="50177" y="21259"/>
                  </a:lnTo>
                  <a:lnTo>
                    <a:pt x="24485" y="42621"/>
                  </a:lnTo>
                  <a:lnTo>
                    <a:pt x="24485" y="77889"/>
                  </a:lnTo>
                  <a:lnTo>
                    <a:pt x="27343" y="82156"/>
                  </a:lnTo>
                  <a:lnTo>
                    <a:pt x="34531" y="82156"/>
                  </a:lnTo>
                  <a:lnTo>
                    <a:pt x="36703" y="81800"/>
                  </a:lnTo>
                  <a:lnTo>
                    <a:pt x="39560" y="81076"/>
                  </a:lnTo>
                  <a:lnTo>
                    <a:pt x="42443" y="80378"/>
                  </a:lnTo>
                  <a:lnTo>
                    <a:pt x="47218" y="78587"/>
                  </a:lnTo>
                  <a:lnTo>
                    <a:pt x="53949" y="75742"/>
                  </a:lnTo>
                  <a:lnTo>
                    <a:pt x="64808" y="71653"/>
                  </a:lnTo>
                  <a:lnTo>
                    <a:pt x="109461" y="59448"/>
                  </a:lnTo>
                  <a:lnTo>
                    <a:pt x="142455" y="56438"/>
                  </a:lnTo>
                  <a:lnTo>
                    <a:pt x="164426" y="57619"/>
                  </a:lnTo>
                  <a:lnTo>
                    <a:pt x="209359" y="75374"/>
                  </a:lnTo>
                  <a:lnTo>
                    <a:pt x="227558" y="119253"/>
                  </a:lnTo>
                  <a:lnTo>
                    <a:pt x="228777" y="140754"/>
                  </a:lnTo>
                  <a:lnTo>
                    <a:pt x="228777" y="170751"/>
                  </a:lnTo>
                  <a:lnTo>
                    <a:pt x="228777" y="216484"/>
                  </a:lnTo>
                  <a:lnTo>
                    <a:pt x="228777" y="233629"/>
                  </a:lnTo>
                  <a:lnTo>
                    <a:pt x="228523" y="243649"/>
                  </a:lnTo>
                  <a:lnTo>
                    <a:pt x="219329" y="282841"/>
                  </a:lnTo>
                  <a:lnTo>
                    <a:pt x="192786" y="310870"/>
                  </a:lnTo>
                  <a:lnTo>
                    <a:pt x="150164" y="326771"/>
                  </a:lnTo>
                  <a:lnTo>
                    <a:pt x="129489" y="328650"/>
                  </a:lnTo>
                  <a:lnTo>
                    <a:pt x="116255" y="327736"/>
                  </a:lnTo>
                  <a:lnTo>
                    <a:pt x="79730" y="305816"/>
                  </a:lnTo>
                  <a:lnTo>
                    <a:pt x="71221" y="270789"/>
                  </a:lnTo>
                  <a:lnTo>
                    <a:pt x="72478" y="256324"/>
                  </a:lnTo>
                  <a:lnTo>
                    <a:pt x="102743" y="216446"/>
                  </a:lnTo>
                  <a:lnTo>
                    <a:pt x="152527" y="207187"/>
                  </a:lnTo>
                  <a:lnTo>
                    <a:pt x="161937" y="207340"/>
                  </a:lnTo>
                  <a:lnTo>
                    <a:pt x="200774" y="211061"/>
                  </a:lnTo>
                  <a:lnTo>
                    <a:pt x="228777" y="216484"/>
                  </a:lnTo>
                  <a:lnTo>
                    <a:pt x="228777" y="170751"/>
                  </a:lnTo>
                  <a:lnTo>
                    <a:pt x="181648" y="161823"/>
                  </a:lnTo>
                  <a:lnTo>
                    <a:pt x="138112" y="158610"/>
                  </a:lnTo>
                  <a:lnTo>
                    <a:pt x="108077" y="160604"/>
                  </a:lnTo>
                  <a:lnTo>
                    <a:pt x="57721" y="176504"/>
                  </a:lnTo>
                  <a:lnTo>
                    <a:pt x="21031" y="207581"/>
                  </a:lnTo>
                  <a:lnTo>
                    <a:pt x="2336" y="249555"/>
                  </a:lnTo>
                  <a:lnTo>
                    <a:pt x="0" y="274345"/>
                  </a:lnTo>
                  <a:lnTo>
                    <a:pt x="1879" y="297751"/>
                  </a:lnTo>
                  <a:lnTo>
                    <a:pt x="16992" y="337045"/>
                  </a:lnTo>
                  <a:lnTo>
                    <a:pt x="46685" y="365760"/>
                  </a:lnTo>
                  <a:lnTo>
                    <a:pt x="87680" y="380390"/>
                  </a:lnTo>
                  <a:lnTo>
                    <a:pt x="112242" y="382219"/>
                  </a:lnTo>
                  <a:lnTo>
                    <a:pt x="147027" y="378701"/>
                  </a:lnTo>
                  <a:lnTo>
                    <a:pt x="178765" y="368122"/>
                  </a:lnTo>
                  <a:lnTo>
                    <a:pt x="207454" y="350481"/>
                  </a:lnTo>
                  <a:lnTo>
                    <a:pt x="230098" y="328650"/>
                  </a:lnTo>
                  <a:lnTo>
                    <a:pt x="233083" y="325780"/>
                  </a:lnTo>
                  <a:lnTo>
                    <a:pt x="254685" y="362966"/>
                  </a:lnTo>
                  <a:lnTo>
                    <a:pt x="260438" y="368655"/>
                  </a:lnTo>
                  <a:lnTo>
                    <a:pt x="264261" y="372478"/>
                  </a:lnTo>
                  <a:lnTo>
                    <a:pt x="268363" y="374370"/>
                  </a:lnTo>
                  <a:lnTo>
                    <a:pt x="276009" y="374370"/>
                  </a:lnTo>
                  <a:lnTo>
                    <a:pt x="279615" y="373176"/>
                  </a:lnTo>
                  <a:lnTo>
                    <a:pt x="283464" y="370814"/>
                  </a:lnTo>
                  <a:lnTo>
                    <a:pt x="309346" y="353656"/>
                  </a:lnTo>
                  <a:lnTo>
                    <a:pt x="314629" y="349859"/>
                  </a:lnTo>
                  <a:lnTo>
                    <a:pt x="317258" y="345782"/>
                  </a:lnTo>
                  <a:close/>
                </a:path>
                <a:path w="1132839" h="384175">
                  <a:moveTo>
                    <a:pt x="833780" y="14071"/>
                  </a:moveTo>
                  <a:lnTo>
                    <a:pt x="830427" y="10706"/>
                  </a:lnTo>
                  <a:lnTo>
                    <a:pt x="777900" y="10706"/>
                  </a:lnTo>
                  <a:lnTo>
                    <a:pt x="689902" y="304368"/>
                  </a:lnTo>
                  <a:lnTo>
                    <a:pt x="623227" y="22618"/>
                  </a:lnTo>
                  <a:lnTo>
                    <a:pt x="620598" y="17284"/>
                  </a:lnTo>
                  <a:lnTo>
                    <a:pt x="613892" y="12026"/>
                  </a:lnTo>
                  <a:lnTo>
                    <a:pt x="608355" y="10706"/>
                  </a:lnTo>
                  <a:lnTo>
                    <a:pt x="559930" y="10706"/>
                  </a:lnTo>
                  <a:lnTo>
                    <a:pt x="554393" y="12026"/>
                  </a:lnTo>
                  <a:lnTo>
                    <a:pt x="547700" y="17284"/>
                  </a:lnTo>
                  <a:lnTo>
                    <a:pt x="545045" y="22618"/>
                  </a:lnTo>
                  <a:lnTo>
                    <a:pt x="479107" y="300786"/>
                  </a:lnTo>
                  <a:lnTo>
                    <a:pt x="410070" y="30708"/>
                  </a:lnTo>
                  <a:lnTo>
                    <a:pt x="407644" y="22618"/>
                  </a:lnTo>
                  <a:lnTo>
                    <a:pt x="404888" y="17284"/>
                  </a:lnTo>
                  <a:lnTo>
                    <a:pt x="398653" y="12026"/>
                  </a:lnTo>
                  <a:lnTo>
                    <a:pt x="393255" y="10706"/>
                  </a:lnTo>
                  <a:lnTo>
                    <a:pt x="338594" y="10706"/>
                  </a:lnTo>
                  <a:lnTo>
                    <a:pt x="335241" y="14071"/>
                  </a:lnTo>
                  <a:lnTo>
                    <a:pt x="335241" y="23571"/>
                  </a:lnTo>
                  <a:lnTo>
                    <a:pt x="336410" y="29057"/>
                  </a:lnTo>
                  <a:lnTo>
                    <a:pt x="435229" y="352945"/>
                  </a:lnTo>
                  <a:lnTo>
                    <a:pt x="437629" y="361061"/>
                  </a:lnTo>
                  <a:lnTo>
                    <a:pt x="440499" y="366420"/>
                  </a:lnTo>
                  <a:lnTo>
                    <a:pt x="447217" y="371652"/>
                  </a:lnTo>
                  <a:lnTo>
                    <a:pt x="452488" y="372948"/>
                  </a:lnTo>
                  <a:lnTo>
                    <a:pt x="502602" y="372948"/>
                  </a:lnTo>
                  <a:lnTo>
                    <a:pt x="508127" y="371525"/>
                  </a:lnTo>
                  <a:lnTo>
                    <a:pt x="514845" y="365823"/>
                  </a:lnTo>
                  <a:lnTo>
                    <a:pt x="517461" y="360337"/>
                  </a:lnTo>
                  <a:lnTo>
                    <a:pt x="582714" y="89306"/>
                  </a:lnTo>
                  <a:lnTo>
                    <a:pt x="648639" y="360337"/>
                  </a:lnTo>
                  <a:lnTo>
                    <a:pt x="651294" y="365823"/>
                  </a:lnTo>
                  <a:lnTo>
                    <a:pt x="657999" y="371525"/>
                  </a:lnTo>
                  <a:lnTo>
                    <a:pt x="663511" y="372948"/>
                  </a:lnTo>
                  <a:lnTo>
                    <a:pt x="713651" y="372948"/>
                  </a:lnTo>
                  <a:lnTo>
                    <a:pt x="718921" y="371652"/>
                  </a:lnTo>
                  <a:lnTo>
                    <a:pt x="725627" y="366420"/>
                  </a:lnTo>
                  <a:lnTo>
                    <a:pt x="728510" y="361061"/>
                  </a:lnTo>
                  <a:lnTo>
                    <a:pt x="730897" y="352945"/>
                  </a:lnTo>
                  <a:lnTo>
                    <a:pt x="832586" y="29540"/>
                  </a:lnTo>
                  <a:lnTo>
                    <a:pt x="833539" y="24777"/>
                  </a:lnTo>
                  <a:lnTo>
                    <a:pt x="833780" y="20726"/>
                  </a:lnTo>
                  <a:lnTo>
                    <a:pt x="833780" y="14071"/>
                  </a:lnTo>
                  <a:close/>
                </a:path>
                <a:path w="1132839" h="384175">
                  <a:moveTo>
                    <a:pt x="1132344" y="269328"/>
                  </a:moveTo>
                  <a:lnTo>
                    <a:pt x="1121600" y="225158"/>
                  </a:lnTo>
                  <a:lnTo>
                    <a:pt x="1087831" y="189877"/>
                  </a:lnTo>
                  <a:lnTo>
                    <a:pt x="1049604" y="172910"/>
                  </a:lnTo>
                  <a:lnTo>
                    <a:pt x="991336" y="154305"/>
                  </a:lnTo>
                  <a:lnTo>
                    <a:pt x="976083" y="148894"/>
                  </a:lnTo>
                  <a:lnTo>
                    <a:pt x="940663" y="125590"/>
                  </a:lnTo>
                  <a:lnTo>
                    <a:pt x="933792" y="102870"/>
                  </a:lnTo>
                  <a:lnTo>
                    <a:pt x="934999" y="91236"/>
                  </a:lnTo>
                  <a:lnTo>
                    <a:pt x="963904" y="61442"/>
                  </a:lnTo>
                  <a:lnTo>
                    <a:pt x="1007897" y="55003"/>
                  </a:lnTo>
                  <a:lnTo>
                    <a:pt x="1029271" y="55994"/>
                  </a:lnTo>
                  <a:lnTo>
                    <a:pt x="1049591" y="58940"/>
                  </a:lnTo>
                  <a:lnTo>
                    <a:pt x="1068844" y="63855"/>
                  </a:lnTo>
                  <a:lnTo>
                    <a:pt x="1087018" y="70726"/>
                  </a:lnTo>
                  <a:lnTo>
                    <a:pt x="1094219" y="74053"/>
                  </a:lnTo>
                  <a:lnTo>
                    <a:pt x="1099489" y="75730"/>
                  </a:lnTo>
                  <a:lnTo>
                    <a:pt x="1109065" y="75730"/>
                  </a:lnTo>
                  <a:lnTo>
                    <a:pt x="1112189" y="71424"/>
                  </a:lnTo>
                  <a:lnTo>
                    <a:pt x="1112189" y="37846"/>
                  </a:lnTo>
                  <a:lnTo>
                    <a:pt x="1071918" y="10477"/>
                  </a:lnTo>
                  <a:lnTo>
                    <a:pt x="1022108" y="1016"/>
                  </a:lnTo>
                  <a:lnTo>
                    <a:pt x="1001420" y="12"/>
                  </a:lnTo>
                  <a:lnTo>
                    <a:pt x="987920" y="457"/>
                  </a:lnTo>
                  <a:lnTo>
                    <a:pt x="949617" y="7137"/>
                  </a:lnTo>
                  <a:lnTo>
                    <a:pt x="906818" y="28206"/>
                  </a:lnTo>
                  <a:lnTo>
                    <a:pt x="877316" y="61798"/>
                  </a:lnTo>
                  <a:lnTo>
                    <a:pt x="866165" y="107162"/>
                  </a:lnTo>
                  <a:lnTo>
                    <a:pt x="867448" y="122936"/>
                  </a:lnTo>
                  <a:lnTo>
                    <a:pt x="886663" y="166458"/>
                  </a:lnTo>
                  <a:lnTo>
                    <a:pt x="931379" y="199961"/>
                  </a:lnTo>
                  <a:lnTo>
                    <a:pt x="1012215" y="226479"/>
                  </a:lnTo>
                  <a:lnTo>
                    <a:pt x="1026121" y="231571"/>
                  </a:lnTo>
                  <a:lnTo>
                    <a:pt x="1058430" y="254000"/>
                  </a:lnTo>
                  <a:lnTo>
                    <a:pt x="1064704" y="276491"/>
                  </a:lnTo>
                  <a:lnTo>
                    <a:pt x="1063371" y="288290"/>
                  </a:lnTo>
                  <a:lnTo>
                    <a:pt x="1031773" y="321017"/>
                  </a:lnTo>
                  <a:lnTo>
                    <a:pt x="983437" y="328637"/>
                  </a:lnTo>
                  <a:lnTo>
                    <a:pt x="971194" y="328333"/>
                  </a:lnTo>
                  <a:lnTo>
                    <a:pt x="922502" y="320865"/>
                  </a:lnTo>
                  <a:lnTo>
                    <a:pt x="876084" y="304139"/>
                  </a:lnTo>
                  <a:lnTo>
                    <a:pt x="873594" y="303644"/>
                  </a:lnTo>
                  <a:lnTo>
                    <a:pt x="864958" y="303644"/>
                  </a:lnTo>
                  <a:lnTo>
                    <a:pt x="861847" y="307924"/>
                  </a:lnTo>
                  <a:lnTo>
                    <a:pt x="861847" y="341033"/>
                  </a:lnTo>
                  <a:lnTo>
                    <a:pt x="897089" y="368846"/>
                  </a:lnTo>
                  <a:lnTo>
                    <a:pt x="939990" y="379641"/>
                  </a:lnTo>
                  <a:lnTo>
                    <a:pt x="987729" y="383667"/>
                  </a:lnTo>
                  <a:lnTo>
                    <a:pt x="1003236" y="383184"/>
                  </a:lnTo>
                  <a:lnTo>
                    <a:pt x="1045997" y="375818"/>
                  </a:lnTo>
                  <a:lnTo>
                    <a:pt x="1081684" y="359994"/>
                  </a:lnTo>
                  <a:lnTo>
                    <a:pt x="1115644" y="327025"/>
                  </a:lnTo>
                  <a:lnTo>
                    <a:pt x="1131671" y="282219"/>
                  </a:lnTo>
                  <a:lnTo>
                    <a:pt x="1132344" y="269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2393" y="3377526"/>
              <a:ext cx="1127125" cy="252729"/>
            </a:xfrm>
            <a:custGeom>
              <a:avLst/>
              <a:gdLst/>
              <a:ahLst/>
              <a:cxnLst/>
              <a:rect l="l" t="t" r="r" b="b"/>
              <a:pathLst>
                <a:path w="1127125" h="252729">
                  <a:moveTo>
                    <a:pt x="8816" y="0"/>
                  </a:moveTo>
                  <a:lnTo>
                    <a:pt x="1794" y="3970"/>
                  </a:lnTo>
                  <a:lnTo>
                    <a:pt x="0" y="11722"/>
                  </a:lnTo>
                  <a:lnTo>
                    <a:pt x="5314" y="20588"/>
                  </a:lnTo>
                  <a:lnTo>
                    <a:pt x="43463" y="52942"/>
                  </a:lnTo>
                  <a:lnTo>
                    <a:pt x="83377" y="83166"/>
                  </a:lnTo>
                  <a:lnTo>
                    <a:pt x="124978" y="111179"/>
                  </a:lnTo>
                  <a:lnTo>
                    <a:pt x="168189" y="136902"/>
                  </a:lnTo>
                  <a:lnTo>
                    <a:pt x="212932" y="160256"/>
                  </a:lnTo>
                  <a:lnTo>
                    <a:pt x="259131" y="181161"/>
                  </a:lnTo>
                  <a:lnTo>
                    <a:pt x="306707" y="199536"/>
                  </a:lnTo>
                  <a:lnTo>
                    <a:pt x="355584" y="215303"/>
                  </a:lnTo>
                  <a:lnTo>
                    <a:pt x="405684" y="228382"/>
                  </a:lnTo>
                  <a:lnTo>
                    <a:pt x="456930" y="238693"/>
                  </a:lnTo>
                  <a:lnTo>
                    <a:pt x="509244" y="246157"/>
                  </a:lnTo>
                  <a:lnTo>
                    <a:pt x="562549" y="250693"/>
                  </a:lnTo>
                  <a:lnTo>
                    <a:pt x="616768" y="252223"/>
                  </a:lnTo>
                  <a:lnTo>
                    <a:pt x="663464" y="250920"/>
                  </a:lnTo>
                  <a:lnTo>
                    <a:pt x="711112" y="247030"/>
                  </a:lnTo>
                  <a:lnTo>
                    <a:pt x="759316" y="240581"/>
                  </a:lnTo>
                  <a:lnTo>
                    <a:pt x="807679" y="231602"/>
                  </a:lnTo>
                  <a:lnTo>
                    <a:pt x="855803" y="220121"/>
                  </a:lnTo>
                  <a:lnTo>
                    <a:pt x="903292" y="206167"/>
                  </a:lnTo>
                  <a:lnTo>
                    <a:pt x="949749" y="189767"/>
                  </a:lnTo>
                  <a:lnTo>
                    <a:pt x="994776" y="170950"/>
                  </a:lnTo>
                  <a:lnTo>
                    <a:pt x="1037977" y="149744"/>
                  </a:lnTo>
                  <a:lnTo>
                    <a:pt x="1078955" y="126178"/>
                  </a:lnTo>
                  <a:lnTo>
                    <a:pt x="1117313" y="100280"/>
                  </a:lnTo>
                  <a:lnTo>
                    <a:pt x="1126903" y="87072"/>
                  </a:lnTo>
                  <a:lnTo>
                    <a:pt x="1124455" y="74783"/>
                  </a:lnTo>
                  <a:lnTo>
                    <a:pt x="1113518" y="67389"/>
                  </a:lnTo>
                  <a:lnTo>
                    <a:pt x="1097641" y="68860"/>
                  </a:lnTo>
                  <a:lnTo>
                    <a:pt x="1046612" y="88951"/>
                  </a:lnTo>
                  <a:lnTo>
                    <a:pt x="994840" y="106613"/>
                  </a:lnTo>
                  <a:lnTo>
                    <a:pt x="942554" y="121864"/>
                  </a:lnTo>
                  <a:lnTo>
                    <a:pt x="889986" y="134721"/>
                  </a:lnTo>
                  <a:lnTo>
                    <a:pt x="837367" y="145201"/>
                  </a:lnTo>
                  <a:lnTo>
                    <a:pt x="784927" y="153322"/>
                  </a:lnTo>
                  <a:lnTo>
                    <a:pt x="732898" y="159101"/>
                  </a:lnTo>
                  <a:lnTo>
                    <a:pt x="681509" y="162556"/>
                  </a:lnTo>
                  <a:lnTo>
                    <a:pt x="630992" y="163704"/>
                  </a:lnTo>
                  <a:lnTo>
                    <a:pt x="579813" y="162638"/>
                  </a:lnTo>
                  <a:lnTo>
                    <a:pt x="528978" y="159476"/>
                  </a:lnTo>
                  <a:lnTo>
                    <a:pt x="478581" y="154275"/>
                  </a:lnTo>
                  <a:lnTo>
                    <a:pt x="428715" y="147091"/>
                  </a:lnTo>
                  <a:lnTo>
                    <a:pt x="379474" y="137980"/>
                  </a:lnTo>
                  <a:lnTo>
                    <a:pt x="330949" y="126999"/>
                  </a:lnTo>
                  <a:lnTo>
                    <a:pt x="283235" y="114203"/>
                  </a:lnTo>
                  <a:lnTo>
                    <a:pt x="236424" y="99649"/>
                  </a:lnTo>
                  <a:lnTo>
                    <a:pt x="190610" y="83394"/>
                  </a:lnTo>
                  <a:lnTo>
                    <a:pt x="145886" y="65493"/>
                  </a:lnTo>
                  <a:lnTo>
                    <a:pt x="102344" y="46002"/>
                  </a:lnTo>
                  <a:lnTo>
                    <a:pt x="60079" y="24978"/>
                  </a:lnTo>
                  <a:lnTo>
                    <a:pt x="19182" y="2478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F7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4511" y="3348457"/>
              <a:ext cx="234302" cy="234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F4F5F-424D-499A-46B3-9D1207AE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B2E5DE-612F-C7E8-4530-0D7F4EE3E3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68528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61E2D"/>
                </a:solidFill>
                <a:latin typeface="Amazon Ember"/>
                <a:cs typeface="Amazon Ember"/>
              </a:rPr>
              <a:t>Limitations</a:t>
            </a:r>
            <a:endParaRPr sz="3000" dirty="0">
              <a:latin typeface="Amazon Ember"/>
              <a:cs typeface="Amazon Ember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79D2FA3-F5AB-97D8-DDCD-FC66A778343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C438955-2673-8AB0-2B39-5F35930B63D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4F88BE-4E24-F5CC-4254-E668C76A2787}"/>
              </a:ext>
            </a:extLst>
          </p:cNvPr>
          <p:cNvSpPr/>
          <p:nvPr/>
        </p:nvSpPr>
        <p:spPr>
          <a:xfrm>
            <a:off x="685800" y="9245600"/>
            <a:ext cx="14173200" cy="0"/>
          </a:xfrm>
          <a:custGeom>
            <a:avLst/>
            <a:gdLst/>
            <a:ahLst/>
            <a:cxnLst/>
            <a:rect l="l" t="t" r="r" b="b"/>
            <a:pathLst>
              <a:path w="14173200">
                <a:moveTo>
                  <a:pt x="0" y="0"/>
                </a:moveTo>
                <a:lnTo>
                  <a:pt x="14173200" y="0"/>
                </a:lnTo>
              </a:path>
              <a:path w="14173200">
                <a:moveTo>
                  <a:pt x="0" y="0"/>
                </a:moveTo>
                <a:lnTo>
                  <a:pt x="14173200" y="0"/>
                </a:lnTo>
              </a:path>
            </a:pathLst>
          </a:custGeom>
          <a:ln w="6350">
            <a:solidFill>
              <a:srgbClr val="161E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93E6EB9-F9AE-6EC1-861A-3B2A97788821}"/>
              </a:ext>
            </a:extLst>
          </p:cNvPr>
          <p:cNvSpPr txBox="1"/>
          <p:nvPr/>
        </p:nvSpPr>
        <p:spPr>
          <a:xfrm>
            <a:off x="752707" y="1637246"/>
            <a:ext cx="14173200" cy="419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Limited Dynamic Content Handling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Static content is predictable but limited in its ability to process or query data. It heavily relies on API calls to operate. </a:t>
            </a:r>
          </a:p>
          <a:p>
            <a:endParaRPr lang="en-US" sz="2200" b="1" dirty="0"/>
          </a:p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Caching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err="1"/>
              <a:t>Cloudfront</a:t>
            </a:r>
            <a:r>
              <a:rPr lang="en-US" sz="2200" dirty="0"/>
              <a:t> caching is aggressive, and an invalidation must occur on every commit/update. This can be automated with CI, but it requires permission for the CI IAM principal to execute.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Complex Auth and Access Control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Implementing robust user authentication (e.g., OAuth, role-based access) requires external identity providers like Cognito or third-party services. Some frameworks have built-in auth, but are dynamic in nature (Django, Next, </a:t>
            </a:r>
            <a:r>
              <a:rPr lang="en-US" sz="2200" dirty="0" err="1"/>
              <a:t>etc</a:t>
            </a:r>
            <a:r>
              <a:rPr lang="en-US" sz="2200" dirty="0"/>
              <a:t>)</a:t>
            </a:r>
            <a:endParaRPr lang="en-US" sz="2400" dirty="0"/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009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2710-5504-F717-125B-4989A1A16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B8E236-20E1-B3EE-DDC8-E8261B2E7993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DC8072-924D-6FD8-3425-C0AEE3539682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5C9E12F-BC0C-4263-C242-C03A9600B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53136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Games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E9923F9-5058-977D-728B-9A09F27A2F2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934244A-A913-313A-26EB-D2C04A184C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DFA13D9-393E-8EE6-E1E1-4089E84BE38E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C9200-43B7-FE93-DDAE-8A078D141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8557"/>
            <a:ext cx="4851400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5644B-41FD-FC50-82C7-FF6D6120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023684"/>
            <a:ext cx="4805896" cy="1965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DCEE12-8ADC-F3C4-D98D-44E686E89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373005"/>
            <a:ext cx="3581400" cy="429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B56F1-7C8D-67C0-5EEF-497CCBAA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270" y="6251630"/>
            <a:ext cx="5778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21E9E-C237-FCE9-1305-C59BEECF9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DD68AD-BBD7-942D-8F76-70E78C4D184B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F29915C-5393-FA8A-C37D-74DC53F85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23964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Games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B78338A-4803-1F7C-6897-0413255E30C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1CF98A4-0376-2A4B-568C-9CF9E0FF667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38B2667A-7DAC-A03B-00FA-3B470CED53F8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E63FC27-6AB5-85BB-5BEC-98265CA12B2C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D134586-E324-A604-FE08-365E5D11C9D6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BE057C8C-6602-82E7-BF60-C7169A6113A4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59EEC-C924-3ED7-838C-8D1AB3E0C2D4}"/>
              </a:ext>
            </a:extLst>
          </p:cNvPr>
          <p:cNvSpPr txBox="1"/>
          <p:nvPr/>
        </p:nvSpPr>
        <p:spPr>
          <a:xfrm>
            <a:off x="715236" y="1730195"/>
            <a:ext cx="12420600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Single AZ Deployment</a:t>
            </a:r>
            <a:r>
              <a:rPr lang="en-US" sz="3500" dirty="0">
                <a:solidFill>
                  <a:schemeClr val="bg1"/>
                </a:solidFill>
              </a:rPr>
              <a:t>: Simplifies networking and reduces costs while maintaining low-latency performance for game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Shared Network Load Balancer (NLB)</a:t>
            </a:r>
            <a:r>
              <a:rPr lang="en-US" sz="3500" dirty="0">
                <a:solidFill>
                  <a:schemeClr val="bg1"/>
                </a:solidFill>
              </a:rPr>
              <a:t>: Provides a single-entry point for efficiently routing traffic to multiple game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ECS </a:t>
            </a:r>
            <a:r>
              <a:rPr lang="en-US" sz="3500" b="1" dirty="0" err="1">
                <a:solidFill>
                  <a:schemeClr val="bg1"/>
                </a:solidFill>
              </a:rPr>
              <a:t>Fargate</a:t>
            </a:r>
            <a:r>
              <a:rPr lang="en-US" sz="3500" dirty="0">
                <a:solidFill>
                  <a:schemeClr val="bg1"/>
                </a:solidFill>
              </a:rPr>
              <a:t>: Runs Docker servers in a scalable, containerized environment with easy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Centralized Logging &amp; Monitoring</a:t>
            </a:r>
            <a:r>
              <a:rPr lang="en-US" sz="3500" dirty="0">
                <a:solidFill>
                  <a:schemeClr val="bg1"/>
                </a:solidFill>
              </a:rPr>
              <a:t>: CloudWatch log filters and alerts notify admins of server events, crashes, or player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Optimized for LAN-Like Experience</a:t>
            </a:r>
            <a:r>
              <a:rPr lang="en-US" sz="3500" dirty="0">
                <a:solidFill>
                  <a:schemeClr val="bg1"/>
                </a:solidFill>
              </a:rPr>
              <a:t>: Keeps server infrastructure lightweight and responsive, mimicking the low-latency feel of a traditional LAN party.</a:t>
            </a:r>
          </a:p>
        </p:txBody>
      </p:sp>
    </p:spTree>
    <p:extLst>
      <p:ext uri="{BB962C8B-B14F-4D97-AF65-F5344CB8AC3E}">
        <p14:creationId xmlns:p14="http://schemas.microsoft.com/office/powerpoint/2010/main" val="152870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25BE-E56D-CCE9-D0FF-4596F6BB9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450360C-BE86-305C-8638-33E85B533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68528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61E2D"/>
                </a:solidFill>
                <a:latin typeface="Amazon Ember"/>
                <a:cs typeface="Amazon Ember"/>
              </a:rPr>
              <a:t>Limitations</a:t>
            </a:r>
            <a:endParaRPr sz="3000" dirty="0">
              <a:latin typeface="Amazon Ember"/>
              <a:cs typeface="Amazon Ember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0591C67-3941-5C82-D5F7-8D8F06F87A1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CAA16D0-D129-1530-ED0F-11382474945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65CFA48-C548-E842-0F1B-E7AC83A5C2D0}"/>
              </a:ext>
            </a:extLst>
          </p:cNvPr>
          <p:cNvSpPr/>
          <p:nvPr/>
        </p:nvSpPr>
        <p:spPr>
          <a:xfrm>
            <a:off x="685800" y="9245600"/>
            <a:ext cx="14173200" cy="0"/>
          </a:xfrm>
          <a:custGeom>
            <a:avLst/>
            <a:gdLst/>
            <a:ahLst/>
            <a:cxnLst/>
            <a:rect l="l" t="t" r="r" b="b"/>
            <a:pathLst>
              <a:path w="14173200">
                <a:moveTo>
                  <a:pt x="0" y="0"/>
                </a:moveTo>
                <a:lnTo>
                  <a:pt x="14173200" y="0"/>
                </a:lnTo>
              </a:path>
              <a:path w="14173200">
                <a:moveTo>
                  <a:pt x="0" y="0"/>
                </a:moveTo>
                <a:lnTo>
                  <a:pt x="14173200" y="0"/>
                </a:lnTo>
              </a:path>
            </a:pathLst>
          </a:custGeom>
          <a:ln w="6350">
            <a:solidFill>
              <a:srgbClr val="161E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5EC9F86-6B95-3E48-5559-BDEABEAD75A5}"/>
              </a:ext>
            </a:extLst>
          </p:cNvPr>
          <p:cNvSpPr txBox="1"/>
          <p:nvPr/>
        </p:nvSpPr>
        <p:spPr>
          <a:xfrm>
            <a:off x="752707" y="1637246"/>
            <a:ext cx="14173200" cy="801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Storage Limits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ECS tasks using </a:t>
            </a:r>
            <a:r>
              <a:rPr lang="en-US" sz="2200" dirty="0" err="1"/>
              <a:t>Fargate</a:t>
            </a:r>
            <a:r>
              <a:rPr lang="en-US" sz="2200" dirty="0"/>
              <a:t> are limited to 20GB of ephemeral storage, which may not be sufficient for games requiring large mod files, maps, or logs. I.e. Minecraft w/ lots of mods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Workaround: Offload persistent storage needs to EFS or S3.</a:t>
            </a:r>
          </a:p>
          <a:p>
            <a:endParaRPr lang="en-US" sz="2200" b="1" dirty="0"/>
          </a:p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Persistent Storage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Game servers that require persistent data (e.g., player saves, configs, logs) cannot rely on local storage, as ECS tasks may be rescheduled on a different node.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Solution: Mount EFS to retain data across task restarts, but this adds network latency compared to local disk access.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NLB/Target Limits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 single Network Load Balancer (NLB) supports a limited number of listeners and target groups. Running many different game servers may require additional NLBs.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ECS Services support only 5 TG targets with one per listener rule.</a:t>
            </a:r>
          </a:p>
          <a:p>
            <a:endParaRPr lang="en-US" sz="2200" dirty="0"/>
          </a:p>
          <a:p>
            <a:r>
              <a:rPr lang="en-US" sz="2400" b="1" spc="-10" dirty="0">
                <a:solidFill>
                  <a:srgbClr val="A166FF"/>
                </a:solidFill>
                <a:latin typeface="Amazon Ember"/>
                <a:cs typeface="Amazon Ember"/>
              </a:rPr>
              <a:t>Single AZ Constraint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Running everything in a single availability zone (AZ) reduces complexity and latency but makes the system vulnerable to AZ failures.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400" b="1" spc="-10" dirty="0">
                <a:solidFill>
                  <a:srgbClr val="A166FF"/>
                </a:solidFill>
                <a:latin typeface="Amazon Ember"/>
              </a:rPr>
              <a:t>Vertical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must be scaled vertically due to client-to-server sessions being sticky and tied to a single server.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2082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E11F-F3FB-DAE0-DD1F-014C5124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92F85E9-02E2-6031-498D-9AC30E5295AD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9E02357-FEFF-6686-D608-CAAA2990D091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07E02F4-A566-7B6B-A2E0-E2489F61F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15" y="579074"/>
            <a:ext cx="53136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Discord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D1F0887-EB08-BE36-9AC3-F9C29AF4CAE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B8036F2-371D-89E7-51A1-374CE8996D0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E20769-CC36-CBCA-C0C6-60C46974BE53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858AD-BF87-40FD-F2AA-CC3CDCFF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7125"/>
            <a:ext cx="57404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C80C1-1288-1CEA-C75A-9BD4BEA26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" y="3476283"/>
            <a:ext cx="11111422" cy="5660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C300F3-CED7-E7A3-1E08-F34553030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199" y="107125"/>
            <a:ext cx="52324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4F-6985-D7D0-BFEE-1B98CA3C4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381" y="2047703"/>
            <a:ext cx="1273137" cy="9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7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A094A-1D77-FC6F-ED09-B33156E2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1D12745-F4EF-3056-F3C7-2D99650E2184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D6C7814-093D-4D14-2076-44D316404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23964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Discord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45B45D9-23E8-94D1-4EF1-BC3AB7DFD11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358E4D8-6B31-14D6-CC73-8B1E801DFDB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3367FB75-8A2F-C4CF-41A6-C95CD690A122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7220C56-2083-3630-0478-6E07F71736D5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9ECC7C9-C688-0A0B-883D-9C5B3149FEEC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F51D7FC9-FF0E-8B4E-8426-E4E44D452FC7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208A6-AE7D-E45A-9EB8-6CF9349B6295}"/>
              </a:ext>
            </a:extLst>
          </p:cNvPr>
          <p:cNvSpPr txBox="1"/>
          <p:nvPr/>
        </p:nvSpPr>
        <p:spPr>
          <a:xfrm>
            <a:off x="715236" y="1730195"/>
            <a:ext cx="12420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Event Webhooks</a:t>
            </a:r>
            <a:r>
              <a:rPr lang="en-US" sz="3500" dirty="0">
                <a:solidFill>
                  <a:schemeClr val="bg1"/>
                </a:solidFill>
              </a:rPr>
              <a:t>: Simplifies incoming webhooks. Subscription filters can send messages to Discord easily.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Rely on Discord Roles</a:t>
            </a:r>
            <a:r>
              <a:rPr lang="en-US" sz="3500" dirty="0">
                <a:solidFill>
                  <a:schemeClr val="bg1"/>
                </a:solidFill>
              </a:rPr>
              <a:t>: The Discord bot can be added to a server and then assigned to specific users of that server’s role. This grants access to status, deploy and destroy using Discord’s IAM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Easy Bot Interaction: </a:t>
            </a:r>
            <a:r>
              <a:rPr lang="en-US" sz="3500" dirty="0">
                <a:solidFill>
                  <a:schemeClr val="bg1"/>
                </a:solidFill>
              </a:rPr>
              <a:t>Rather than relying on your peers knowing what GitHub is, allow your friends to use your server without teaching them the way. </a:t>
            </a:r>
            <a:endParaRPr lang="en-US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6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6808-77AA-8711-DB96-8682621EA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2E0268D-7BF1-222E-E2F0-D9DBAD1FEFC4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CC3EF85-B971-B3EA-13B9-511EC65D7CBE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BAB030-1F0C-AAD0-69A8-38DE5775674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8E59BB7-F259-7CFF-8070-90A4661DBBD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10C39E5-72F2-92E1-E62D-A1AF3E5A9D88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7D1DC6-E0AF-A62C-5118-B4B06DE4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E6A0AE-9F5B-23B5-ACF4-4CE958AA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078026"/>
            <a:ext cx="10820400" cy="6916771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2736D289-78A1-DABC-BAFF-12079E4B8050}"/>
              </a:ext>
            </a:extLst>
          </p:cNvPr>
          <p:cNvSpPr txBox="1">
            <a:spLocks/>
          </p:cNvSpPr>
          <p:nvPr/>
        </p:nvSpPr>
        <p:spPr>
          <a:xfrm>
            <a:off x="1524000" y="175525"/>
            <a:ext cx="136194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>
            <a:lvl1pPr eaLnBrk="1" hangingPunct="1">
              <a:defRPr sz="9600" b="0" i="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kern="0" spc="-15" dirty="0"/>
              <a:t>Incoming Webhooks</a:t>
            </a:r>
            <a:endParaRPr lang="en-US" kern="0" spc="-80" dirty="0"/>
          </a:p>
        </p:txBody>
      </p:sp>
    </p:spTree>
    <p:extLst>
      <p:ext uri="{BB962C8B-B14F-4D97-AF65-F5344CB8AC3E}">
        <p14:creationId xmlns:p14="http://schemas.microsoft.com/office/powerpoint/2010/main" val="18191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5BFF-E425-0E2F-9B29-3CCC432D4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599117-3A41-4D1A-AC67-C2A80D99A6A1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4D410B-A3CF-2135-0FB2-9D15DA1CDBF7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E356D1E-7779-A9AC-6143-C85599C1F93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25785F7-9ACA-468F-13DC-923F4BBB5C2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271ED63-9510-3708-E53F-14A6DD5001DF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A711BD-AFB0-385D-B334-E103E430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6294E01-B6F6-9B06-0F00-EDA5A2138F95}"/>
              </a:ext>
            </a:extLst>
          </p:cNvPr>
          <p:cNvSpPr txBox="1">
            <a:spLocks/>
          </p:cNvSpPr>
          <p:nvPr/>
        </p:nvSpPr>
        <p:spPr>
          <a:xfrm>
            <a:off x="304800" y="23063"/>
            <a:ext cx="13619481" cy="300460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>
            <a:lvl1pPr eaLnBrk="1" hangingPunct="1">
              <a:defRPr sz="9600" b="0" i="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kern="0" spc="-15" dirty="0"/>
              <a:t>Bot </a:t>
            </a:r>
          </a:p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kern="0" spc="-15" dirty="0"/>
              <a:t>Config</a:t>
            </a:r>
            <a:endParaRPr lang="en-US" kern="0" spc="-8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48FB5-76AF-6109-F06A-1A33D1A4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17336"/>
            <a:ext cx="12026703" cy="90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F0F4-6788-E0F4-BE98-3A6125B4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23D1589-3796-C7D6-8709-99B11C61DDCB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3C890B7-6B5B-E16E-2920-847260F7BB35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86D7E7A-ADC9-F706-14CC-6E3F7920F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136194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Code demo/talk here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9EBF9E6-A671-6BE4-9E96-B891055CE13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74DFE99-DC8F-0CB2-3CA3-648002BCD38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B0B1BDE-A5F6-07F6-D8DB-F53332F4414A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7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F3ED-97BA-6023-591C-66E6CF8B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CFC9E1-9D11-94F1-D2B8-912531361A8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784271F-EBC8-D087-2977-91C8444ACABF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518BD48-FB6D-09E2-C3A0-86F05D193E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77520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Deployment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F69F37A-76EA-C05D-1C32-E60265136E1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DE1B245-C8D8-F66C-DC99-F40631A2D1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EA26703-DE0A-C2C3-2961-1ACB4B3C1A94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A squirrel standing on a rock with a person and person sitting in front of it&#10;&#10;AI-generated content may be incorrect.">
            <a:extLst>
              <a:ext uri="{FF2B5EF4-FFF2-40B4-BE49-F238E27FC236}">
                <a16:creationId xmlns:a16="http://schemas.microsoft.com/office/drawing/2014/main" id="{3BD718B5-6404-5101-F186-6602F1313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76" y="1143000"/>
            <a:ext cx="6261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4CFC6F4-EF9D-A940-9F95-D2F7B21F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DFFE9C-F81C-6F77-0741-03B192AE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0C7C075-3638-3F3F-D064-45906BEA7A74}"/>
              </a:ext>
            </a:extLst>
          </p:cNvPr>
          <p:cNvSpPr txBox="1">
            <a:spLocks/>
          </p:cNvSpPr>
          <p:nvPr/>
        </p:nvSpPr>
        <p:spPr>
          <a:xfrm>
            <a:off x="914400" y="914400"/>
            <a:ext cx="53136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>
            <a:lvl1pPr eaLnBrk="1" hangingPunct="1">
              <a:defRPr sz="9600" b="0" i="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kern="0" spc="-15" dirty="0"/>
              <a:t>Sponsor</a:t>
            </a:r>
            <a:endParaRPr lang="en-US" kern="0" spc="-80" dirty="0"/>
          </a:p>
        </p:txBody>
      </p:sp>
      <p:pic>
        <p:nvPicPr>
          <p:cNvPr id="10" name="Picture 9" descr="A blue outline of a state&#10;&#10;AI-generated content may be incorrect.">
            <a:extLst>
              <a:ext uri="{FF2B5EF4-FFF2-40B4-BE49-F238E27FC236}">
                <a16:creationId xmlns:a16="http://schemas.microsoft.com/office/drawing/2014/main" id="{FC423C17-AA02-15DF-CC9A-76DD80746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14" y="3733800"/>
            <a:ext cx="12954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0C609F-AFD6-DB46-F605-F05056CF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191000"/>
            <a:ext cx="8536093" cy="1082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73F698-AFA4-56BD-DC24-40C6CA5D62BA}"/>
              </a:ext>
            </a:extLst>
          </p:cNvPr>
          <p:cNvSpPr txBox="1"/>
          <p:nvPr/>
        </p:nvSpPr>
        <p:spPr>
          <a:xfrm>
            <a:off x="11964246" y="457200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85421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5948-B2D0-F486-8402-6C14E2E9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3A7E099-BF20-A99C-9622-B2993041C5CF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8651686-7032-38C2-8934-15DF9A0C8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34472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GitHub Actions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8166548-2BC6-8C11-4118-4AE2D427BBA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5D32AD5-C73A-F729-53E2-CA9AC5EACE1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BF4AA255-AAE2-F5A8-928F-E0D38EAB0785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0887AE8-D8DC-1877-B53B-279ECE6BF914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57D1AD0-9610-825C-0DE1-1574A8467D37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37F00720-3FA5-2E25-DD02-79C5F2696835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93AC1D-EB27-7A1E-E59B-A7403CFF4634}"/>
              </a:ext>
            </a:extLst>
          </p:cNvPr>
          <p:cNvSpPr txBox="1"/>
          <p:nvPr/>
        </p:nvSpPr>
        <p:spPr>
          <a:xfrm>
            <a:off x="715236" y="1730195"/>
            <a:ext cx="12420600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 err="1">
                <a:solidFill>
                  <a:schemeClr val="bg1"/>
                </a:solidFill>
              </a:rPr>
              <a:t>Adhoc</a:t>
            </a:r>
            <a:r>
              <a:rPr lang="en-US" sz="4900" b="1" dirty="0">
                <a:solidFill>
                  <a:schemeClr val="bg1"/>
                </a:solidFill>
              </a:rPr>
              <a:t> Deploy</a:t>
            </a:r>
            <a:r>
              <a:rPr lang="en-US" sz="4900" dirty="0">
                <a:solidFill>
                  <a:schemeClr val="bg1"/>
                </a:solidFill>
              </a:rPr>
              <a:t>: Allow on-demand deployment of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 err="1">
                <a:solidFill>
                  <a:schemeClr val="bg1"/>
                </a:solidFill>
              </a:rPr>
              <a:t>Adhoc</a:t>
            </a:r>
            <a:r>
              <a:rPr lang="en-US" sz="4900" b="1" dirty="0">
                <a:solidFill>
                  <a:schemeClr val="bg1"/>
                </a:solidFill>
              </a:rPr>
              <a:t> Destroy</a:t>
            </a:r>
            <a:r>
              <a:rPr lang="en-US" sz="4900" dirty="0">
                <a:solidFill>
                  <a:schemeClr val="bg1"/>
                </a:solidFill>
              </a:rPr>
              <a:t>: Allows on-demand destruction of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>
                <a:solidFill>
                  <a:schemeClr val="bg1"/>
                </a:solidFill>
              </a:rPr>
              <a:t>Git Deploy: </a:t>
            </a:r>
            <a:r>
              <a:rPr lang="en-US" sz="4900" dirty="0">
                <a:solidFill>
                  <a:schemeClr val="bg1"/>
                </a:solidFill>
              </a:rPr>
              <a:t>Trigger update of all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>
                <a:solidFill>
                  <a:schemeClr val="bg1"/>
                </a:solidFill>
              </a:rPr>
              <a:t>Cron destroy ECS: </a:t>
            </a:r>
            <a:r>
              <a:rPr lang="en-US" sz="4900" dirty="0">
                <a:solidFill>
                  <a:schemeClr val="bg1"/>
                </a:solidFill>
              </a:rPr>
              <a:t>Daily trigger to destroy all game servers at 5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>
                <a:solidFill>
                  <a:schemeClr val="bg1"/>
                </a:solidFill>
              </a:rPr>
              <a:t>Cron destroy NLB: </a:t>
            </a:r>
            <a:r>
              <a:rPr lang="en-US" sz="4900" dirty="0">
                <a:solidFill>
                  <a:schemeClr val="bg1"/>
                </a:solidFill>
              </a:rPr>
              <a:t>Daily trigger to destroy all game servers at 4 30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3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0875-0D16-928F-75D0-C7823F64C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A55738-E09F-E8BC-D9BA-F108928386B4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F99A7F-0EE4-89AD-364A-3C20BD501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34472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GitHub Actions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94243CA-554F-8633-CA42-D6AB34F21DB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5D1D713-AB64-E631-7A06-47184E81BDA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8B126B61-A70E-2F1F-6A70-73E4625940EF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D2EC66E-0D8A-705A-F387-F343A1D7FE3F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9F9F90A-A257-3362-DB7D-0DE071871B08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548D93B3-8768-7144-9059-C1EE67722316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05DA8-EACE-4D23-47C5-3474D0BB8B7D}"/>
              </a:ext>
            </a:extLst>
          </p:cNvPr>
          <p:cNvSpPr txBox="1"/>
          <p:nvPr/>
        </p:nvSpPr>
        <p:spPr>
          <a:xfrm>
            <a:off x="715236" y="1730195"/>
            <a:ext cx="124206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>
                <a:solidFill>
                  <a:schemeClr val="bg1"/>
                </a:solidFill>
              </a:rPr>
              <a:t>Managed via LAN Party Bot</a:t>
            </a:r>
            <a:endParaRPr lang="en-US" sz="49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40B50-8E78-935E-A784-2C2A2D1B3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65183"/>
            <a:ext cx="14471708" cy="2649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E2BC3-EEA9-7D82-3CB5-B9A64BE13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78" y="5740390"/>
            <a:ext cx="14350755" cy="18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8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A8540-698A-6FBF-4BAC-7A1ADC188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AEBE96-B715-0E38-A5CC-451B00882C24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D29549D-3D2E-7673-2474-49786A318D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34472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GitHub Actions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9E1F4AE-F75E-3509-3DDE-360C77B3A54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CB6124-A264-19B7-CBE8-B29E44051C2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4775533D-BF11-808E-7B8A-E966A7173582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960D317-FF27-C52F-163F-F3B49E36BC49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45B7D89-FD93-AD0C-6E04-910AF474FDD2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6B469101-6318-04C3-DCC1-368C43070BEE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DC935-39FA-EC40-35A5-A06366624D35}"/>
              </a:ext>
            </a:extLst>
          </p:cNvPr>
          <p:cNvSpPr txBox="1"/>
          <p:nvPr/>
        </p:nvSpPr>
        <p:spPr>
          <a:xfrm>
            <a:off x="715236" y="1730195"/>
            <a:ext cx="124206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b="1" dirty="0">
                <a:solidFill>
                  <a:schemeClr val="bg1"/>
                </a:solidFill>
              </a:rPr>
              <a:t>Managed via GitHub Actions</a:t>
            </a:r>
            <a:endParaRPr lang="en-US" sz="4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10BF2-C54D-E69A-AAAC-D7ADA021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3" y="2576580"/>
            <a:ext cx="13906972" cy="4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8EE0-E68E-78BE-2EE8-9580352D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5F8E33-E835-99E8-ED6F-7435B1852511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44FA6D0-1781-E920-4BBF-9052818127F7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AB85209-F82C-2BA2-3DA2-FB298D47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75996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Monitoring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87729D7-EA03-87E0-0B29-1F5891B5D1C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50B236C-A60D-1E7C-7794-2FBAA57FB67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A851880-C7E2-A5BC-F7B9-90BEF0150D07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684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033C5-0F5E-0F47-1A54-0A9CCB94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ABE766-DF0A-37F8-8B2D-9D5E98AB1FEE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564738F-BE7A-B3CF-B796-644D86FD2C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235173"/>
            <a:ext cx="342900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Alert Channels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EFB5640-6BA1-33AC-C0FF-3F5D884E371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D8E7A47-FF70-7D48-4060-6A2B1EC63FF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C896D491-D60E-4C78-42CC-E7B36E0FC6DD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B18E294-4F2C-03C9-3761-DD94BCCB7FA7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F3EE7411-29F0-4B5E-EEDB-1BF9E4587853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09B33E13-F983-3191-80D7-2C99651BF374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6BADBD-B5EC-6E5A-B377-F44069DA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42" y="976485"/>
            <a:ext cx="11320824" cy="656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8D6BF-1E59-78BF-9160-88158CFF7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434" y="812799"/>
            <a:ext cx="7772400" cy="68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F9DA-62B3-6A95-2F4C-3DB77F956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A4643B4-4B9A-9AA3-3ED0-EAAF24FBF7A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9A9011-BE81-C561-8C84-5306595FF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235173"/>
            <a:ext cx="25328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Dashboards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570A5B6-EA93-BBAA-4F88-295D9FB5475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4299A68-6E56-3036-A860-F0C0566653A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7140A472-D684-CCF1-DA86-400FC81B97E2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FC30A1C-DBCC-89A1-1CA6-9B435E59FBAF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AE0C908-7BD8-3D0E-DECC-119B724944E4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9253A5E-FD8E-5FD7-0C94-7DC1AF762BDD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103E6-FC03-740E-0F32-6E06B710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61" y="879456"/>
            <a:ext cx="13247855" cy="4167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13D72-0813-7CCA-D9A3-08E799776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33" y="5242517"/>
            <a:ext cx="13249108" cy="26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DDFF-9EBB-964D-6C9D-0D8462C8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01CA81-E431-4C6B-4914-1B26D1A38148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995BA0F-D123-7895-6C30-56BE4BCCD49B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49C90CA-E538-B192-8766-FF17D78DE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77520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Cost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5DF60A4-C209-029E-261C-E906D6F0030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54EEDE2-5B0F-4685-11C3-1E4C4085E37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C09C376-3CDB-B694-8409-CA01CBB571EA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CB93-54EC-037D-063C-3CE40519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295400"/>
            <a:ext cx="6534150" cy="52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4F892-52F8-CDD3-6059-D961F7005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E628EA-6328-6DB1-2D01-447D0AE904A5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C5A478A-F75B-5FAB-BBC4-D05623473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5328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AWS Cost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37498B6-1C73-4BD0-7F17-B32D4C5563D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B9AA499-C372-3EBC-7A4E-E5EC93F207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60D6BA9D-FA61-0EDB-CBEA-97E84939A85B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B5162FE-F5CF-C2C8-A6E6-CD86C9D2D19E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4F31A97-B839-D08C-F681-98ED29D1321B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F73B8E56-508A-3397-F7B1-A3CE71AF3C2F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6ED5-2B9C-5A2C-D80B-D3CB0231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62756"/>
            <a:ext cx="7772400" cy="8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25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7BA5-5D0D-CEE8-393E-02544EA90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D2D52E-6629-F78B-9449-64247C3AF17D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AB61F1F-E020-49E7-FF6F-C19638876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5328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AWS Cost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728C9AD-645B-9A75-17B2-E9D63206790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1C16C3B-96D5-A20E-DF39-51B001ED9F8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81E28605-CBAA-37C9-F222-7987DA6B7B6D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FF4A5D6-2A64-2229-6F1A-22566DFBBDCA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F97FCED-7CFF-5566-7C07-62F3CC0B8E6C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38D27A54-C4D5-4DA0-AEF7-BB3EC646E24E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97183-417A-74FD-4B08-38E7FAFE0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947" y="856227"/>
            <a:ext cx="9174431" cy="72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28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72FB0-A4C0-78C9-29B3-EAFAFF842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AD52BD-139E-B59A-A261-CB6DE3D507DA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54E4AB-A8E4-4F71-C7A5-273D6B9E0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5328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GitHub Cost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4A494CF-1128-9C04-0499-6B85FDC4AAF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DF85415-36BE-C68B-46C5-6C97D5D69DD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3C1FFA30-C4D1-B1FA-E7B9-B052C4149DEF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F105BB9-A529-BB79-C149-ED28DCD76822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01B4082-11B5-FF5C-F3C3-6BC581091EBF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4517B2C6-6CB2-2F29-9AB4-5D7ECA739E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5E1D9-F9EC-B9DC-EC50-158393728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917" y="1831012"/>
            <a:ext cx="10464615" cy="56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7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-114300"/>
            <a:ext cx="15697200" cy="102870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450583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35" dirty="0">
                <a:latin typeface="Amazon Ember"/>
                <a:cs typeface="Amazon Ember"/>
              </a:rPr>
              <a:t>What is a LAN Party?</a:t>
            </a:r>
            <a:endParaRPr lang="en-US" sz="3000" dirty="0">
              <a:latin typeface="Amazon Ember"/>
              <a:cs typeface="Amazon Embe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099" y="1665068"/>
            <a:ext cx="14209395" cy="210660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74295">
              <a:lnSpc>
                <a:spcPct val="101200"/>
              </a:lnSpc>
              <a:spcBef>
                <a:spcPts val="80"/>
              </a:spcBef>
            </a:pPr>
            <a:r>
              <a:rPr lang="en-US" sz="1900" b="0" spc="-20" dirty="0">
                <a:solidFill>
                  <a:srgbClr val="FFFFFF"/>
                </a:solidFill>
                <a:latin typeface="Amazon Ember Light"/>
                <a:cs typeface="Amazon Ember Light"/>
              </a:rPr>
              <a:t>A LAN (Local Area Network) party is an event where gamers connect their computers to a shared local network, enabling multiplayer gameplay in the same physical location.</a:t>
            </a:r>
          </a:p>
          <a:p>
            <a:pPr marL="12700" marR="74295">
              <a:lnSpc>
                <a:spcPct val="101200"/>
              </a:lnSpc>
              <a:spcBef>
                <a:spcPts val="80"/>
              </a:spcBef>
            </a:pPr>
            <a:r>
              <a:rPr lang="en-US" sz="1900" b="0" spc="-20" dirty="0">
                <a:solidFill>
                  <a:srgbClr val="FFFFFF"/>
                </a:solidFill>
                <a:latin typeface="Amazon Ember Light"/>
                <a:cs typeface="Amazon Ember Light"/>
              </a:rPr>
              <a:t>In the early 2000s, LAN parties were especially popular for FPS games like Quake, Counter-Strike, and Unreal Tournament. Hosting these events required setting up dedicated game servers, configuring network switches, and optimizing for low-latency gameplay—all of which depended on players bringing their own computers to a centralized space.</a:t>
            </a:r>
          </a:p>
          <a:p>
            <a:pPr marL="12700" marR="74295">
              <a:lnSpc>
                <a:spcPct val="101200"/>
              </a:lnSpc>
              <a:spcBef>
                <a:spcPts val="80"/>
              </a:spcBef>
            </a:pPr>
            <a:r>
              <a:rPr lang="en-US" sz="1900" b="0" spc="-20" dirty="0">
                <a:solidFill>
                  <a:srgbClr val="FFFFFF"/>
                </a:solidFill>
                <a:latin typeface="Amazon Ember Light"/>
                <a:cs typeface="Amazon Ember Light"/>
              </a:rPr>
              <a:t>However, organizing a LAN party comes with several challenges, including network management, server hosting, and event coordination.</a:t>
            </a:r>
          </a:p>
          <a:p>
            <a:pPr marL="12700" marR="74295">
              <a:lnSpc>
                <a:spcPct val="101200"/>
              </a:lnSpc>
              <a:spcBef>
                <a:spcPts val="80"/>
              </a:spcBef>
            </a:pPr>
            <a:endParaRPr lang="en-US" sz="1900" b="0" spc="-20" dirty="0">
              <a:solidFill>
                <a:srgbClr val="FFFFFF"/>
              </a:solidFill>
              <a:latin typeface="Amazon Ember Light"/>
              <a:cs typeface="Amazon Ember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3567684"/>
            <a:ext cx="4468495" cy="2779031"/>
          </a:xfrm>
          <a:prstGeom prst="rect">
            <a:avLst/>
          </a:prstGeom>
          <a:ln w="12700">
            <a:solidFill>
              <a:srgbClr val="3944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Times New Roman"/>
              <a:cs typeface="Times New Roman"/>
            </a:endParaRPr>
          </a:p>
          <a:p>
            <a:pPr marL="863600" marR="725170" indent="-279400">
              <a:lnSpc>
                <a:spcPct val="96600"/>
              </a:lnSpc>
            </a:pPr>
            <a:endParaRPr lang="en-US" sz="33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863600" marR="725170" indent="-279400">
              <a:lnSpc>
                <a:spcPct val="96600"/>
              </a:lnSpc>
            </a:pPr>
            <a:r>
              <a:rPr lang="en-US" sz="3300" b="1" baseline="-7575" dirty="0">
                <a:solidFill>
                  <a:srgbClr val="A166FF"/>
                </a:solidFill>
                <a:latin typeface="Amazon Ember"/>
                <a:cs typeface="Amazon Ember"/>
              </a:rPr>
              <a:t>1 </a:t>
            </a:r>
            <a:r>
              <a:rPr lang="en-US" sz="1900" b="0" spc="-15" dirty="0">
                <a:solidFill>
                  <a:srgbClr val="FFFFFF"/>
                </a:solidFill>
                <a:latin typeface="Amazon Ember Light"/>
                <a:cs typeface="Amazon Ember Light"/>
              </a:rPr>
              <a:t>Managing firewalls and network infrastructure is boring.</a:t>
            </a:r>
          </a:p>
          <a:p>
            <a:pPr marL="863600" marR="725170" indent="-279400">
              <a:lnSpc>
                <a:spcPct val="96600"/>
              </a:lnSpc>
            </a:pPr>
            <a:endParaRPr lang="en-US" sz="1900" spc="-15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863600" marR="725170" indent="-279400">
              <a:lnSpc>
                <a:spcPct val="96600"/>
              </a:lnSpc>
            </a:pPr>
            <a:endParaRPr lang="en-US" b="0" spc="-15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863600" marR="725170" indent="-279400">
              <a:lnSpc>
                <a:spcPct val="96600"/>
              </a:lnSpc>
            </a:pPr>
            <a:endParaRPr lang="en-US" sz="1400" b="0" spc="-15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863600" marR="725170" indent="-279400">
              <a:lnSpc>
                <a:spcPct val="96600"/>
              </a:lnSpc>
            </a:pPr>
            <a:endParaRPr lang="en-US" sz="1400" dirty="0">
              <a:latin typeface="Amazon Ember Light"/>
              <a:cs typeface="Amazon Ember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0850" y="3567684"/>
            <a:ext cx="4487545" cy="2732479"/>
          </a:xfrm>
          <a:prstGeom prst="rect">
            <a:avLst/>
          </a:prstGeom>
          <a:ln w="12700">
            <a:solidFill>
              <a:srgbClr val="3944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0" marR="653415" indent="-279400">
              <a:lnSpc>
                <a:spcPct val="92400"/>
              </a:lnSpc>
            </a:pPr>
            <a:endParaRPr lang="en-US" sz="19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87400" marR="653415" indent="-279400">
              <a:lnSpc>
                <a:spcPct val="92400"/>
              </a:lnSpc>
            </a:pPr>
            <a:endParaRPr lang="en-US" sz="19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87400" marR="653415" indent="-279400">
              <a:lnSpc>
                <a:spcPct val="92400"/>
              </a:lnSpc>
            </a:pPr>
            <a:endParaRPr lang="en-US" sz="19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87400" marR="653415" indent="-279400">
              <a:lnSpc>
                <a:spcPct val="92400"/>
              </a:lnSpc>
            </a:pPr>
            <a:endParaRPr lang="en-US" sz="33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87400" marR="653415" indent="-279400">
              <a:lnSpc>
                <a:spcPct val="92400"/>
              </a:lnSpc>
            </a:pPr>
            <a:r>
              <a:rPr sz="3300" b="1" baseline="-7575" dirty="0">
                <a:solidFill>
                  <a:srgbClr val="A166FF"/>
                </a:solidFill>
                <a:latin typeface="Amazon Ember"/>
                <a:cs typeface="Amazon Ember"/>
              </a:rPr>
              <a:t>2 </a:t>
            </a:r>
            <a:r>
              <a:rPr lang="en-US" sz="1900" b="0" spc="-15" dirty="0">
                <a:solidFill>
                  <a:srgbClr val="FFFFFF"/>
                </a:solidFill>
                <a:latin typeface="Amazon Ember Light"/>
                <a:cs typeface="Amazon Ember Light"/>
              </a:rPr>
              <a:t>Having to install servers from scratch and understand and know all app nuances is large in scope.  </a:t>
            </a:r>
          </a:p>
          <a:p>
            <a:pPr marL="787400" marR="653415" indent="-279400">
              <a:lnSpc>
                <a:spcPct val="92400"/>
              </a:lnSpc>
            </a:pPr>
            <a:endParaRPr lang="en-US" sz="1900" b="0" spc="-15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787400" marR="653415" indent="-279400">
              <a:lnSpc>
                <a:spcPct val="92400"/>
              </a:lnSpc>
            </a:pPr>
            <a:endParaRPr lang="en-US" sz="2100" b="0" spc="-15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787400" marR="653415" indent="-279400">
              <a:lnSpc>
                <a:spcPct val="92400"/>
              </a:lnSpc>
            </a:pPr>
            <a:endParaRPr sz="1400" dirty="0">
              <a:latin typeface="Amazon Ember Light"/>
              <a:cs typeface="Amazon Ember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4950" y="3567684"/>
            <a:ext cx="4487545" cy="2850396"/>
          </a:xfrm>
          <a:prstGeom prst="rect">
            <a:avLst/>
          </a:prstGeom>
          <a:solidFill>
            <a:srgbClr val="161E2D"/>
          </a:solidFill>
          <a:ln w="12700">
            <a:solidFill>
              <a:srgbClr val="3944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55650" marR="575945" indent="-279400">
              <a:lnSpc>
                <a:spcPct val="92400"/>
              </a:lnSpc>
            </a:pPr>
            <a:endParaRPr lang="en-US" sz="19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55650" marR="575945" indent="-279400">
              <a:lnSpc>
                <a:spcPct val="92400"/>
              </a:lnSpc>
            </a:pPr>
            <a:endParaRPr lang="en-US" sz="19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55650" marR="575945" indent="-279400">
              <a:lnSpc>
                <a:spcPct val="92400"/>
              </a:lnSpc>
            </a:pPr>
            <a:endParaRPr lang="en-US" sz="3300" b="1" baseline="-7575" dirty="0">
              <a:solidFill>
                <a:srgbClr val="A166FF"/>
              </a:solidFill>
              <a:latin typeface="Amazon Ember"/>
              <a:cs typeface="Amazon Ember"/>
            </a:endParaRPr>
          </a:p>
          <a:p>
            <a:pPr marL="755650" marR="575945" indent="-279400">
              <a:lnSpc>
                <a:spcPct val="92400"/>
              </a:lnSpc>
            </a:pPr>
            <a:r>
              <a:rPr sz="3300" b="1" baseline="-7575" dirty="0">
                <a:solidFill>
                  <a:srgbClr val="A166FF"/>
                </a:solidFill>
                <a:latin typeface="Amazon Ember"/>
                <a:cs typeface="Amazon Ember"/>
              </a:rPr>
              <a:t>3 </a:t>
            </a:r>
            <a:r>
              <a:rPr lang="en-US" sz="1900" b="0" spc="-20" dirty="0">
                <a:solidFill>
                  <a:srgbClr val="FFFFFF"/>
                </a:solidFill>
                <a:latin typeface="Amazon Ember Light"/>
                <a:cs typeface="Amazon Ember Light"/>
              </a:rPr>
              <a:t>Hosting and organizing an event is challenging, from coordinating games to communicating the date and time to serving/sharing files. I want to play too!</a:t>
            </a:r>
          </a:p>
          <a:p>
            <a:pPr marL="755650" marR="575945" indent="-279400">
              <a:lnSpc>
                <a:spcPct val="92400"/>
              </a:lnSpc>
            </a:pPr>
            <a:endParaRPr lang="en-US" sz="1900" b="0" spc="-20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755650" marR="575945" indent="-279400">
              <a:lnSpc>
                <a:spcPct val="92400"/>
              </a:lnSpc>
            </a:pPr>
            <a:endParaRPr lang="en-US" sz="1900" b="0" spc="-20" dirty="0">
              <a:solidFill>
                <a:srgbClr val="FFFFFF"/>
              </a:solidFill>
              <a:latin typeface="Amazon Ember Light"/>
              <a:cs typeface="Amazon Ember Light"/>
            </a:endParaRPr>
          </a:p>
          <a:p>
            <a:pPr marL="755650" marR="575945" indent="-279400">
              <a:lnSpc>
                <a:spcPct val="92400"/>
              </a:lnSpc>
            </a:pPr>
            <a:endParaRPr lang="en-US" b="0" spc="-20" dirty="0">
              <a:solidFill>
                <a:srgbClr val="FFFFFF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76821CC-2E02-6544-35AC-348C540A9ACE}"/>
              </a:ext>
            </a:extLst>
          </p:cNvPr>
          <p:cNvSpPr txBox="1">
            <a:spLocks/>
          </p:cNvSpPr>
          <p:nvPr/>
        </p:nvSpPr>
        <p:spPr>
          <a:xfrm>
            <a:off x="1596072" y="3648053"/>
            <a:ext cx="27814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9600" b="0" i="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spc="-10" dirty="0">
                <a:solidFill>
                  <a:srgbClr val="A166FF"/>
                </a:solidFill>
                <a:latin typeface="Amazon Ember"/>
                <a:cs typeface="Amazon Ember"/>
              </a:rPr>
              <a:t>Network Admin</a:t>
            </a:r>
            <a:endParaRPr lang="en-US" sz="3200" kern="0" dirty="0">
              <a:latin typeface="Amazon Ember"/>
              <a:cs typeface="Amazon Ember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80D47D85-96D5-D1A4-9D00-DFF9E5676F95}"/>
              </a:ext>
            </a:extLst>
          </p:cNvPr>
          <p:cNvSpPr txBox="1">
            <a:spLocks/>
          </p:cNvSpPr>
          <p:nvPr/>
        </p:nvSpPr>
        <p:spPr>
          <a:xfrm>
            <a:off x="6477000" y="3651877"/>
            <a:ext cx="237537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9600" b="0" i="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spc="-10" dirty="0">
                <a:solidFill>
                  <a:srgbClr val="A166FF"/>
                </a:solidFill>
                <a:latin typeface="Amazon Ember"/>
                <a:cs typeface="Amazon Ember"/>
              </a:rPr>
              <a:t>Server Admin</a:t>
            </a:r>
            <a:endParaRPr lang="en-US" sz="3000" kern="0" dirty="0">
              <a:latin typeface="Amazon Ember"/>
              <a:cs typeface="Amazon Ember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B1D8BF2A-415E-A472-FDF7-3A4DE2146678}"/>
              </a:ext>
            </a:extLst>
          </p:cNvPr>
          <p:cNvSpPr txBox="1">
            <a:spLocks/>
          </p:cNvSpPr>
          <p:nvPr/>
        </p:nvSpPr>
        <p:spPr>
          <a:xfrm>
            <a:off x="10820400" y="3617274"/>
            <a:ext cx="3429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9600" b="0" i="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b="1" kern="0" spc="-10" dirty="0">
                <a:solidFill>
                  <a:srgbClr val="A166FF"/>
                </a:solidFill>
                <a:latin typeface="Amazon Ember"/>
                <a:cs typeface="Amazon Ember"/>
              </a:rPr>
              <a:t>Event Management</a:t>
            </a:r>
            <a:endParaRPr lang="en-US" sz="3000" kern="0" dirty="0">
              <a:latin typeface="Amazon Ember"/>
              <a:cs typeface="Amazon Ember"/>
            </a:endParaRPr>
          </a:p>
        </p:txBody>
      </p:sp>
      <p:pic>
        <p:nvPicPr>
          <p:cNvPr id="19" name="Picture 18" descr="A group of people sitting in chairs using computers&#10;&#10;AI-generated content may be incorrect.">
            <a:extLst>
              <a:ext uri="{FF2B5EF4-FFF2-40B4-BE49-F238E27FC236}">
                <a16:creationId xmlns:a16="http://schemas.microsoft.com/office/drawing/2014/main" id="{A8374DAE-D067-DC18-2A7F-F75F1BF6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636342"/>
            <a:ext cx="7772400" cy="23503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CA1B-9819-FCD6-FBB4-CA66801AC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0A8691-A68D-94FE-4882-7128667F3AC4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F919DA5-64A3-542C-6ED1-1BE743C8D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35604"/>
            <a:ext cx="3599688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Estimate Cost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3545357-FC20-8C7F-2F51-DE8D6A87728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3A5D788-3D06-B90F-5BC9-5EE5E261041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38BA053C-63BC-614A-9B72-9DD28ACD496F}"/>
              </a:ext>
            </a:extLst>
          </p:cNvPr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43CFE1A-3EB9-2277-8441-15CB84876039}"/>
                </a:ext>
              </a:extLst>
            </p:cNvPr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E7A78B6-E98D-6A06-56F6-F88C45DA7A3D}"/>
                </a:ext>
              </a:extLst>
            </p:cNvPr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66145F9E-CB47-789B-EA47-D5147F2E8F3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59DD3-AA0D-AB40-F3B2-599F0D8D4CB4}"/>
              </a:ext>
            </a:extLst>
          </p:cNvPr>
          <p:cNvSpPr txBox="1"/>
          <p:nvPr/>
        </p:nvSpPr>
        <p:spPr>
          <a:xfrm>
            <a:off x="518863" y="1034200"/>
            <a:ext cx="124206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schemeClr val="bg1"/>
                </a:solidFill>
              </a:rPr>
              <a:t>Base cost + (Cost per game server × Number of game servers)</a:t>
            </a:r>
            <a:br>
              <a:rPr lang="en-US" sz="5200" dirty="0">
                <a:solidFill>
                  <a:schemeClr val="bg1"/>
                </a:solidFill>
              </a:rPr>
            </a:br>
            <a:r>
              <a:rPr lang="en-US" sz="5200" dirty="0">
                <a:solidFill>
                  <a:schemeClr val="bg1"/>
                </a:solidFill>
              </a:rPr>
              <a:t>= </a:t>
            </a:r>
            <a:r>
              <a:rPr lang="en-US" sz="5200" b="1" dirty="0">
                <a:solidFill>
                  <a:schemeClr val="bg1"/>
                </a:solidFill>
              </a:rPr>
              <a:t>$2 + ($0.36 × 5)</a:t>
            </a:r>
            <a:br>
              <a:rPr lang="en-US" sz="5200" dirty="0">
                <a:solidFill>
                  <a:schemeClr val="bg1"/>
                </a:solidFill>
              </a:rPr>
            </a:br>
            <a:r>
              <a:rPr lang="en-US" sz="5200" dirty="0">
                <a:solidFill>
                  <a:schemeClr val="bg1"/>
                </a:solidFill>
              </a:rPr>
              <a:t>= </a:t>
            </a:r>
            <a:r>
              <a:rPr lang="en-US" sz="5200" b="1" dirty="0">
                <a:solidFill>
                  <a:schemeClr val="bg1"/>
                </a:solidFill>
              </a:rPr>
              <a:t>$2 + $1.80</a:t>
            </a:r>
            <a:br>
              <a:rPr lang="en-US" sz="5200" dirty="0">
                <a:solidFill>
                  <a:schemeClr val="bg1"/>
                </a:solidFill>
              </a:rPr>
            </a:br>
            <a:r>
              <a:rPr lang="en-US" sz="5200" dirty="0">
                <a:solidFill>
                  <a:schemeClr val="bg1"/>
                </a:solidFill>
              </a:rPr>
              <a:t>= </a:t>
            </a:r>
            <a:r>
              <a:rPr lang="en-US" sz="5200" b="1" dirty="0">
                <a:solidFill>
                  <a:schemeClr val="bg1"/>
                </a:solidFill>
              </a:rPr>
              <a:t>$3.80 per day per 1 vCPU and 1 GB Mem</a:t>
            </a:r>
            <a:br>
              <a:rPr lang="en-US" sz="5200" b="1" dirty="0">
                <a:solidFill>
                  <a:schemeClr val="bg1"/>
                </a:solidFill>
              </a:rPr>
            </a:br>
            <a:r>
              <a:rPr lang="en-US" sz="5200" b="1" dirty="0">
                <a:solidFill>
                  <a:schemeClr val="bg1"/>
                </a:solidFill>
              </a:rPr>
              <a:t>+ </a:t>
            </a:r>
            <a:r>
              <a:rPr lang="en-US" sz="5200" b="1" dirty="0">
                <a:solidFill>
                  <a:srgbClr val="FF0000"/>
                </a:solidFill>
              </a:rPr>
              <a:t>bandwidth &amp;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900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C0F90C2-2631-0C4C-3A22-2979C8CD0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348948"/>
              </p:ext>
            </p:extLst>
          </p:nvPr>
        </p:nvGraphicFramePr>
        <p:xfrm>
          <a:off x="955935" y="6207384"/>
          <a:ext cx="10363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9266706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5308615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13394852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1497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Cost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Cost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 total cost per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1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96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8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89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63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6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702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Thanks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31518" y="5407553"/>
            <a:ext cx="5669282" cy="76174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b="1" spc="-15" dirty="0">
                <a:solidFill>
                  <a:srgbClr val="FFFFFF"/>
                </a:solidFill>
                <a:latin typeface="Amazon Ember"/>
                <a:cs typeface="Amazon Ember"/>
              </a:rPr>
              <a:t>For </a:t>
            </a:r>
            <a:r>
              <a:rPr sz="1600" b="1" spc="-5" dirty="0">
                <a:solidFill>
                  <a:srgbClr val="FFFFFF"/>
                </a:solidFill>
                <a:latin typeface="Amazon Ember"/>
                <a:cs typeface="Amazon Ember"/>
              </a:rPr>
              <a:t>questions, </a:t>
            </a:r>
            <a:r>
              <a:rPr sz="1600" b="1" spc="-10" dirty="0">
                <a:solidFill>
                  <a:srgbClr val="FFFFFF"/>
                </a:solidFill>
                <a:latin typeface="Amazon Ember"/>
                <a:cs typeface="Amazon Ember"/>
              </a:rPr>
              <a:t>please </a:t>
            </a:r>
            <a:r>
              <a:rPr sz="1600" b="1" spc="-5" dirty="0">
                <a:solidFill>
                  <a:srgbClr val="FFFFFF"/>
                </a:solidFill>
                <a:latin typeface="Amazon Ember"/>
                <a:cs typeface="Amazon Ember"/>
              </a:rPr>
              <a:t>contact </a:t>
            </a:r>
            <a:r>
              <a:rPr lang="en-US" sz="1600" b="1" spc="-5" dirty="0">
                <a:solidFill>
                  <a:srgbClr val="FFFFFF"/>
                </a:solidFill>
                <a:latin typeface="Amazon Ember"/>
                <a:cs typeface="Amazon Ember"/>
              </a:rPr>
              <a:t>Trent:</a:t>
            </a:r>
            <a:endParaRPr sz="1600" dirty="0">
              <a:latin typeface="Amazon Ember"/>
              <a:cs typeface="Amazon Ember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600" b="0" u="heavy" spc="-15" dirty="0" err="1">
                <a:solidFill>
                  <a:srgbClr val="A166FF"/>
                </a:solidFill>
                <a:uFill>
                  <a:solidFill>
                    <a:srgbClr val="A166FF"/>
                  </a:solidFill>
                </a:uFill>
                <a:latin typeface="Amazon Ember Light"/>
                <a:cs typeface="Amazon Ember Light"/>
              </a:rPr>
              <a:t>trent@mittentechconsulting.com</a:t>
            </a:r>
            <a:endParaRPr sz="1600" dirty="0">
              <a:latin typeface="Amazon Ember Light"/>
              <a:cs typeface="Amazon Ember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68528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10" dirty="0">
                <a:solidFill>
                  <a:srgbClr val="161E2D"/>
                </a:solidFill>
                <a:latin typeface="Amazon Ember"/>
                <a:cs typeface="Amazon Ember"/>
              </a:rPr>
              <a:t>Considerations</a:t>
            </a:r>
            <a:endParaRPr sz="3000" dirty="0">
              <a:latin typeface="Amazon Ember"/>
              <a:cs typeface="Amazon Embe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85800" y="9245600"/>
            <a:ext cx="14173200" cy="0"/>
          </a:xfrm>
          <a:custGeom>
            <a:avLst/>
            <a:gdLst/>
            <a:ahLst/>
            <a:cxnLst/>
            <a:rect l="l" t="t" r="r" b="b"/>
            <a:pathLst>
              <a:path w="14173200">
                <a:moveTo>
                  <a:pt x="0" y="0"/>
                </a:moveTo>
                <a:lnTo>
                  <a:pt x="14173200" y="0"/>
                </a:lnTo>
              </a:path>
              <a:path w="14173200">
                <a:moveTo>
                  <a:pt x="0" y="0"/>
                </a:moveTo>
                <a:lnTo>
                  <a:pt x="14173200" y="0"/>
                </a:lnTo>
              </a:path>
            </a:pathLst>
          </a:custGeom>
          <a:ln w="6350">
            <a:solidFill>
              <a:srgbClr val="161E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00" y="2057400"/>
            <a:ext cx="6329680" cy="5591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950">
              <a:lnSpc>
                <a:spcPct val="101200"/>
              </a:lnSpc>
              <a:spcBef>
                <a:spcPts val="1035"/>
              </a:spcBef>
            </a:pPr>
            <a:r>
              <a:rPr lang="en-US" sz="2800" b="1" spc="-10" dirty="0">
                <a:solidFill>
                  <a:srgbClr val="A166FF"/>
                </a:solidFill>
                <a:latin typeface="Amazon Ember"/>
                <a:cs typeface="Amazon Ember"/>
              </a:rPr>
              <a:t>Requirements</a:t>
            </a:r>
            <a:endParaRPr lang="en-US" sz="2800" dirty="0">
              <a:latin typeface="Amazon Ember"/>
              <a:cs typeface="Amazon Ember"/>
            </a:endParaRP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endParaRPr lang="en-US" sz="1400" spc="-25" dirty="0">
              <a:solidFill>
                <a:srgbClr val="232F3E"/>
              </a:solidFill>
              <a:latin typeface="Amazon Ember Light"/>
              <a:cs typeface="Amazon Ember Light"/>
            </a:endParaRP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No servers to manage – less hassle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Minimal commitment to server and docker config – 3</a:t>
            </a:r>
            <a:r>
              <a:rPr lang="en-US" sz="2600" spc="-25" baseline="30000" dirty="0">
                <a:solidFill>
                  <a:srgbClr val="232F3E"/>
                </a:solidFill>
                <a:latin typeface="Amazon Ember Light"/>
                <a:cs typeface="Amazon Ember Light"/>
              </a:rPr>
              <a:t>rd</a:t>
            </a: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 party repos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Docker containers  - run app anywhere – in AWS or locally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b="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Mechanisms for on-demand start/stop – Discord IAM usage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Website for promoting details and file sharing – Low-cost solution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b="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Discord notifications - Webhooks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ACBB97C5-3FF7-D192-A67F-A9FCC53A5615}"/>
              </a:ext>
            </a:extLst>
          </p:cNvPr>
          <p:cNvSpPr txBox="1"/>
          <p:nvPr/>
        </p:nvSpPr>
        <p:spPr>
          <a:xfrm>
            <a:off x="8001000" y="2138324"/>
            <a:ext cx="6329680" cy="2910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950">
              <a:lnSpc>
                <a:spcPct val="101200"/>
              </a:lnSpc>
              <a:spcBef>
                <a:spcPts val="1035"/>
              </a:spcBef>
            </a:pPr>
            <a:r>
              <a:rPr lang="en-US" sz="2800" b="1" spc="-10" dirty="0">
                <a:solidFill>
                  <a:srgbClr val="A166FF"/>
                </a:solidFill>
                <a:latin typeface="Amazon Ember"/>
                <a:cs typeface="Amazon Ember"/>
              </a:rPr>
              <a:t>Prerequisites</a:t>
            </a:r>
            <a:endParaRPr lang="en-US" sz="2800" dirty="0">
              <a:latin typeface="Amazon Ember"/>
              <a:cs typeface="Amazon Ember"/>
            </a:endParaRP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endParaRPr lang="en-US" sz="1400" spc="-25" dirty="0">
              <a:solidFill>
                <a:srgbClr val="232F3E"/>
              </a:solidFill>
              <a:latin typeface="Amazon Ember Light"/>
              <a:cs typeface="Amazon Ember Light"/>
            </a:endParaRP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CDK Bootstrap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b="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Discord server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GitHub</a:t>
            </a:r>
          </a:p>
          <a:p>
            <a:pPr marL="298450" marR="234950" indent="-285750">
              <a:lnSpc>
                <a:spcPct val="1012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2600" b="0" spc="-25" dirty="0">
                <a:solidFill>
                  <a:srgbClr val="232F3E"/>
                </a:solidFill>
                <a:latin typeface="Amazon Ember Light"/>
                <a:cs typeface="Amazon Ember Light"/>
              </a:rPr>
              <a:t>AWS Account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7C356-1645-B9D8-AF98-04C05B1F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865609-E915-6B2E-6EB5-D388FF8004DC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204A00-7C46-61BF-595E-547C283EF2A2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75F07BA-9C2A-5CE8-8F7A-11787603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75996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Solution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C34758E-D781-79A2-3650-51B1B098793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6F8A479-5380-8B38-5DB7-9F824CED3EA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58417B4-576F-8409-15DD-7AF58E76A583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40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9245600"/>
            <a:ext cx="14173200" cy="0"/>
          </a:xfrm>
          <a:custGeom>
            <a:avLst/>
            <a:gdLst/>
            <a:ahLst/>
            <a:cxnLst/>
            <a:rect l="l" t="t" r="r" b="b"/>
            <a:pathLst>
              <a:path w="14173200">
                <a:moveTo>
                  <a:pt x="0" y="0"/>
                </a:moveTo>
                <a:lnTo>
                  <a:pt x="14173200" y="0"/>
                </a:lnTo>
              </a:path>
            </a:pathLst>
          </a:custGeom>
          <a:ln w="6350">
            <a:solidFill>
              <a:srgbClr val="161E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405688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161E2D"/>
                </a:solidFill>
                <a:latin typeface="Amazon Ember"/>
                <a:cs typeface="Amazon Ember"/>
              </a:rPr>
              <a:t>Infrastructure </a:t>
            </a:r>
            <a:r>
              <a:rPr sz="3000" b="1" spc="-5" dirty="0">
                <a:solidFill>
                  <a:srgbClr val="161E2D"/>
                </a:solidFill>
                <a:latin typeface="Amazon Ember"/>
                <a:cs typeface="Amazon Ember"/>
              </a:rPr>
              <a:t>O</a:t>
            </a:r>
            <a:r>
              <a:rPr sz="3000" b="1" spc="-70" dirty="0">
                <a:solidFill>
                  <a:srgbClr val="161E2D"/>
                </a:solidFill>
                <a:latin typeface="Amazon Ember"/>
                <a:cs typeface="Amazon Ember"/>
              </a:rPr>
              <a:t>v</a:t>
            </a:r>
            <a:r>
              <a:rPr sz="3000" b="1" spc="-25" dirty="0">
                <a:solidFill>
                  <a:srgbClr val="161E2D"/>
                </a:solidFill>
                <a:latin typeface="Amazon Ember"/>
                <a:cs typeface="Amazon Ember"/>
              </a:rPr>
              <a:t>e</a:t>
            </a:r>
            <a:r>
              <a:rPr sz="3000" b="1" spc="85" dirty="0">
                <a:solidFill>
                  <a:srgbClr val="161E2D"/>
                </a:solidFill>
                <a:latin typeface="Amazon Ember"/>
                <a:cs typeface="Amazon Ember"/>
              </a:rPr>
              <a:t>r</a:t>
            </a:r>
            <a:r>
              <a:rPr sz="3000" b="1" spc="-20" dirty="0">
                <a:solidFill>
                  <a:srgbClr val="161E2D"/>
                </a:solidFill>
                <a:latin typeface="Amazon Ember"/>
                <a:cs typeface="Amazon Ember"/>
              </a:rPr>
              <a:t>v</a:t>
            </a:r>
            <a:r>
              <a:rPr sz="3000" b="1" spc="-50" dirty="0">
                <a:solidFill>
                  <a:srgbClr val="161E2D"/>
                </a:solidFill>
                <a:latin typeface="Amazon Ember"/>
                <a:cs typeface="Amazon Ember"/>
              </a:rPr>
              <a:t>i</a:t>
            </a:r>
            <a:r>
              <a:rPr sz="3000" b="1" spc="-35" dirty="0">
                <a:solidFill>
                  <a:srgbClr val="161E2D"/>
                </a:solidFill>
                <a:latin typeface="Amazon Ember"/>
                <a:cs typeface="Amazon Ember"/>
              </a:rPr>
              <a:t>e</a:t>
            </a:r>
            <a:r>
              <a:rPr sz="3000" b="1" dirty="0">
                <a:solidFill>
                  <a:srgbClr val="161E2D"/>
                </a:solidFill>
                <a:latin typeface="Amazon Ember"/>
                <a:cs typeface="Amazon Ember"/>
              </a:rPr>
              <a:t>w</a:t>
            </a:r>
            <a:endParaRPr sz="3000" dirty="0">
              <a:latin typeface="Amazon Ember"/>
              <a:cs typeface="Amazon Embe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00D27-0C60-29CA-DC20-B3FBA81A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600"/>
            <a:ext cx="13450916" cy="5595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C51265-D486-1510-AAF6-02E92F178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4992477"/>
            <a:ext cx="7620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A1B2B-D176-4B5D-4349-94ACAFDBD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82F954-5C3C-3EA5-A8C8-9FAEAD1F4E2C}"/>
              </a:ext>
            </a:extLst>
          </p:cNvPr>
          <p:cNvSpPr/>
          <p:nvPr/>
        </p:nvSpPr>
        <p:spPr>
          <a:xfrm>
            <a:off x="685800" y="9245600"/>
            <a:ext cx="14173200" cy="0"/>
          </a:xfrm>
          <a:custGeom>
            <a:avLst/>
            <a:gdLst/>
            <a:ahLst/>
            <a:cxnLst/>
            <a:rect l="l" t="t" r="r" b="b"/>
            <a:pathLst>
              <a:path w="14173200">
                <a:moveTo>
                  <a:pt x="0" y="0"/>
                </a:moveTo>
                <a:lnTo>
                  <a:pt x="14173200" y="0"/>
                </a:lnTo>
              </a:path>
            </a:pathLst>
          </a:custGeom>
          <a:ln w="6350">
            <a:solidFill>
              <a:srgbClr val="161E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42C265-BB23-BA69-C466-35C70518E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34823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161E2D"/>
                </a:solidFill>
                <a:latin typeface="Amazon Ember"/>
                <a:cs typeface="Amazon Ember"/>
              </a:rPr>
              <a:t>CI </a:t>
            </a:r>
            <a:r>
              <a:rPr sz="3000" b="1" spc="-5" dirty="0">
                <a:solidFill>
                  <a:srgbClr val="161E2D"/>
                </a:solidFill>
                <a:latin typeface="Amazon Ember"/>
                <a:cs typeface="Amazon Ember"/>
              </a:rPr>
              <a:t>O</a:t>
            </a:r>
            <a:r>
              <a:rPr sz="3000" b="1" spc="-70" dirty="0">
                <a:solidFill>
                  <a:srgbClr val="161E2D"/>
                </a:solidFill>
                <a:latin typeface="Amazon Ember"/>
                <a:cs typeface="Amazon Ember"/>
              </a:rPr>
              <a:t>v</a:t>
            </a:r>
            <a:r>
              <a:rPr sz="3000" b="1" spc="-25" dirty="0">
                <a:solidFill>
                  <a:srgbClr val="161E2D"/>
                </a:solidFill>
                <a:latin typeface="Amazon Ember"/>
                <a:cs typeface="Amazon Ember"/>
              </a:rPr>
              <a:t>e</a:t>
            </a:r>
            <a:r>
              <a:rPr sz="3000" b="1" spc="85" dirty="0">
                <a:solidFill>
                  <a:srgbClr val="161E2D"/>
                </a:solidFill>
                <a:latin typeface="Amazon Ember"/>
                <a:cs typeface="Amazon Ember"/>
              </a:rPr>
              <a:t>r</a:t>
            </a:r>
            <a:r>
              <a:rPr sz="3000" b="1" spc="-20" dirty="0">
                <a:solidFill>
                  <a:srgbClr val="161E2D"/>
                </a:solidFill>
                <a:latin typeface="Amazon Ember"/>
                <a:cs typeface="Amazon Ember"/>
              </a:rPr>
              <a:t>v</a:t>
            </a:r>
            <a:r>
              <a:rPr sz="3000" b="1" spc="-50" dirty="0">
                <a:solidFill>
                  <a:srgbClr val="161E2D"/>
                </a:solidFill>
                <a:latin typeface="Amazon Ember"/>
                <a:cs typeface="Amazon Ember"/>
              </a:rPr>
              <a:t>i</a:t>
            </a:r>
            <a:r>
              <a:rPr sz="3000" b="1" spc="-35" dirty="0">
                <a:solidFill>
                  <a:srgbClr val="161E2D"/>
                </a:solidFill>
                <a:latin typeface="Amazon Ember"/>
                <a:cs typeface="Amazon Ember"/>
              </a:rPr>
              <a:t>e</a:t>
            </a:r>
            <a:r>
              <a:rPr sz="3000" b="1" dirty="0">
                <a:solidFill>
                  <a:srgbClr val="161E2D"/>
                </a:solidFill>
                <a:latin typeface="Amazon Ember"/>
                <a:cs typeface="Amazon Ember"/>
              </a:rPr>
              <a:t>w</a:t>
            </a:r>
            <a:endParaRPr sz="3000" dirty="0">
              <a:latin typeface="Amazon Ember"/>
              <a:cs typeface="Amazon Ember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BBC55F-8891-A8F7-8C4A-EFEDD4ECE57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31A9BC2-6C37-7012-7D0C-70FB87D95BE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2996B-8825-3830-B125-A986DD12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79074"/>
            <a:ext cx="10972800" cy="850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223AB-D657-1E79-3BD4-C7371A0E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42" y="5562600"/>
            <a:ext cx="609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4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A3821-D685-0298-E020-C811B9891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D58CE5B-B0B7-B9A0-177A-3F44E0EA05F7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80D7D71-7549-D005-8A62-2086CE091742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1B6A99B-F8DF-BDA8-4EAA-F973B97C8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229743"/>
            <a:ext cx="5313681" cy="15041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/>
              <a:t>Website</a:t>
            </a:r>
            <a:endParaRPr spc="-8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CC7DE71-31A7-9DB8-5160-058E9F5050D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FF4F132-31D8-52F6-0A82-210CAEE424F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3927537-2E4D-F611-50BB-CC77FBCAE4F0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FC5F2-09D5-F5C3-8961-7701DD7C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54436"/>
            <a:ext cx="9677400" cy="62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512" y="840987"/>
            <a:ext cx="223964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b="1" spc="-35" dirty="0">
                <a:latin typeface="Amazon Ember"/>
                <a:cs typeface="Amazon Ember"/>
              </a:rPr>
              <a:t>Website</a:t>
            </a:r>
            <a:endParaRPr sz="3900" dirty="0">
              <a:latin typeface="Amazon Ember"/>
              <a:cs typeface="Amazon Embe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b="1" spc="-10" dirty="0">
                <a:latin typeface="Amazon Ember"/>
                <a:cs typeface="Amazon Ember"/>
              </a:rPr>
              <a:t>AWS </a:t>
            </a:r>
            <a:r>
              <a:rPr b="1" spc="-5" dirty="0">
                <a:latin typeface="Amazon Ember"/>
                <a:cs typeface="Amazon Ember"/>
              </a:rPr>
              <a:t>User Groups 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grpSp>
        <p:nvGrpSpPr>
          <p:cNvPr id="8" name="object 8"/>
          <p:cNvGrpSpPr/>
          <p:nvPr/>
        </p:nvGrpSpPr>
        <p:grpSpPr>
          <a:xfrm>
            <a:off x="11905298" y="8027672"/>
            <a:ext cx="3391535" cy="1029335"/>
            <a:chOff x="6083254" y="4318002"/>
            <a:chExt cx="3391535" cy="1029335"/>
          </a:xfrm>
        </p:grpSpPr>
        <p:sp>
          <p:nvSpPr>
            <p:cNvPr id="9" name="object 9"/>
            <p:cNvSpPr/>
            <p:nvPr/>
          </p:nvSpPr>
          <p:spPr>
            <a:xfrm>
              <a:off x="7098907" y="4318002"/>
              <a:ext cx="2375302" cy="10284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83254" y="4860799"/>
              <a:ext cx="979518" cy="486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A7430B-87C0-F7B6-CF48-337933B5EE54}"/>
              </a:ext>
            </a:extLst>
          </p:cNvPr>
          <p:cNvSpPr txBox="1"/>
          <p:nvPr/>
        </p:nvSpPr>
        <p:spPr>
          <a:xfrm>
            <a:off x="715236" y="1730195"/>
            <a:ext cx="12420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Serving Game Files &amp; Assets</a:t>
            </a:r>
            <a:r>
              <a:rPr lang="en-US" sz="3500" dirty="0">
                <a:solidFill>
                  <a:schemeClr val="bg1"/>
                </a:solidFill>
              </a:rPr>
              <a:t>: Hosts required mods, maps, and other assets for games that need additional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Displaying Server Status</a:t>
            </a:r>
            <a:r>
              <a:rPr lang="en-US" sz="3500" dirty="0">
                <a:solidFill>
                  <a:schemeClr val="bg1"/>
                </a:solidFill>
              </a:rPr>
              <a:t>: Provides real-time or periodic updates on the status of each hosted game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Auto-Generated Pages</a:t>
            </a:r>
            <a:r>
              <a:rPr lang="en-US" sz="3500" dirty="0">
                <a:solidFill>
                  <a:schemeClr val="bg1"/>
                </a:solidFill>
              </a:rPr>
              <a:t>: Uses Jinja2 templates to dynamically render documentation and info pages from each app’s README.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Low-Cost Hosting</a:t>
            </a:r>
            <a:r>
              <a:rPr lang="en-US" sz="3500" dirty="0">
                <a:solidFill>
                  <a:schemeClr val="bg1"/>
                </a:solidFill>
              </a:rPr>
              <a:t>: S3 + CloudFront provides a cost-effective, scalable, and highly available solution compared to traditional web hosting.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chemeClr val="bg1"/>
                </a:solidFill>
              </a:rPr>
              <a:t>Simple &amp; Lightweight Design</a:t>
            </a:r>
            <a:r>
              <a:rPr lang="en-US" sz="3500" dirty="0">
                <a:solidFill>
                  <a:schemeClr val="bg1"/>
                </a:solidFill>
              </a:rPr>
              <a:t>: Static site delivery ensures fast load times with minimal overhead, reducing complexity while maintaining flexibility.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WS_U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16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WS_UG" id="{C35524DA-5D21-4639-94FE-DF0A6A8BA9F5}" vid="{B342A548-7B31-4DEF-A2C5-61130AE4DB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AWS_UG</Template>
  <TotalTime>377</TotalTime>
  <Words>1180</Words>
  <Application>Microsoft Macintosh PowerPoint</Application>
  <PresentationFormat>Custom</PresentationFormat>
  <Paragraphs>208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Amazon Ember</vt:lpstr>
      <vt:lpstr>Amazon Ember Light</vt:lpstr>
      <vt:lpstr>Arial</vt:lpstr>
      <vt:lpstr>Calibri</vt:lpstr>
      <vt:lpstr>Tahoma</vt:lpstr>
      <vt:lpstr>Times New Roman</vt:lpstr>
      <vt:lpstr>AWS_UG</vt:lpstr>
      <vt:lpstr>Deploying and Managing Game Servers on AWS with CDK  and Docker</vt:lpstr>
      <vt:lpstr>PowerPoint Presentation</vt:lpstr>
      <vt:lpstr>What is a LAN Party?</vt:lpstr>
      <vt:lpstr>Considerations</vt:lpstr>
      <vt:lpstr>Solution</vt:lpstr>
      <vt:lpstr>Infrastructure Overview</vt:lpstr>
      <vt:lpstr>CI Overview</vt:lpstr>
      <vt:lpstr>Website</vt:lpstr>
      <vt:lpstr>Website</vt:lpstr>
      <vt:lpstr>Limitations</vt:lpstr>
      <vt:lpstr>Games</vt:lpstr>
      <vt:lpstr>Games</vt:lpstr>
      <vt:lpstr>Limitations</vt:lpstr>
      <vt:lpstr>Discord</vt:lpstr>
      <vt:lpstr>Discord</vt:lpstr>
      <vt:lpstr> </vt:lpstr>
      <vt:lpstr> </vt:lpstr>
      <vt:lpstr>Code demo/talk here</vt:lpstr>
      <vt:lpstr>Deployment</vt:lpstr>
      <vt:lpstr>GitHub Actions</vt:lpstr>
      <vt:lpstr>GitHub Actions</vt:lpstr>
      <vt:lpstr>GitHub Actions</vt:lpstr>
      <vt:lpstr>Monitoring</vt:lpstr>
      <vt:lpstr>Alert Channels</vt:lpstr>
      <vt:lpstr>Dashboards</vt:lpstr>
      <vt:lpstr>Cost</vt:lpstr>
      <vt:lpstr>AWS Cost</vt:lpstr>
      <vt:lpstr>AWS Cost</vt:lpstr>
      <vt:lpstr>GitHub Cost</vt:lpstr>
      <vt:lpstr>Estimate Cost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User Group Toolkit</dc:title>
  <dc:creator>Wood, Karissa</dc:creator>
  <cp:keywords>AWS User Groups</cp:keywords>
  <cp:lastModifiedBy>Trent Nielsen</cp:lastModifiedBy>
  <cp:revision>25</cp:revision>
  <dcterms:created xsi:type="dcterms:W3CDTF">2021-02-03T18:36:33Z</dcterms:created>
  <dcterms:modified xsi:type="dcterms:W3CDTF">2025-02-18T18:53:31Z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2020-12-10T00:00:00Z</vt:filetime>
  </property>
  <property fmtid="{D5CDD505-2E9C-101B-9397-08002B2CF9AE}" pid="3" name="Creator">
    <vt:lpwstr>Adobe InDesign 16.0 (Macintosh)</vt:lpwstr>
  </property>
  <property fmtid="{D5CDD505-2E9C-101B-9397-08002B2CF9AE}" pid="4" name="LastSaved">
    <vt:filetime>2021-02-03T00:00:00Z</vt:filetime>
  </property>
</Properties>
</file>